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8"/>
  </p:notesMasterIdLst>
  <p:sldIdLst>
    <p:sldId id="256" r:id="rId2"/>
    <p:sldId id="257" r:id="rId3"/>
    <p:sldId id="258" r:id="rId4"/>
    <p:sldId id="262" r:id="rId5"/>
    <p:sldId id="261" r:id="rId6"/>
    <p:sldId id="263" r:id="rId7"/>
    <p:sldId id="343" r:id="rId8"/>
    <p:sldId id="344" r:id="rId9"/>
    <p:sldId id="346" r:id="rId10"/>
    <p:sldId id="259" r:id="rId11"/>
    <p:sldId id="264" r:id="rId12"/>
    <p:sldId id="265" r:id="rId13"/>
    <p:sldId id="266" r:id="rId14"/>
    <p:sldId id="267" r:id="rId15"/>
    <p:sldId id="269" r:id="rId16"/>
    <p:sldId id="281" r:id="rId17"/>
    <p:sldId id="385" r:id="rId18"/>
    <p:sldId id="389" r:id="rId19"/>
    <p:sldId id="390" r:id="rId20"/>
    <p:sldId id="274" r:id="rId21"/>
    <p:sldId id="275" r:id="rId22"/>
    <p:sldId id="280" r:id="rId23"/>
    <p:sldId id="272" r:id="rId24"/>
    <p:sldId id="277" r:id="rId25"/>
    <p:sldId id="276" r:id="rId26"/>
    <p:sldId id="273" r:id="rId27"/>
    <p:sldId id="386" r:id="rId28"/>
    <p:sldId id="387" r:id="rId29"/>
    <p:sldId id="339" r:id="rId30"/>
    <p:sldId id="340" r:id="rId31"/>
    <p:sldId id="341" r:id="rId32"/>
    <p:sldId id="342" r:id="rId33"/>
    <p:sldId id="328" r:id="rId34"/>
    <p:sldId id="329" r:id="rId35"/>
    <p:sldId id="283" r:id="rId36"/>
    <p:sldId id="284" r:id="rId37"/>
    <p:sldId id="285" r:id="rId38"/>
    <p:sldId id="286" r:id="rId39"/>
    <p:sldId id="288" r:id="rId40"/>
    <p:sldId id="287" r:id="rId41"/>
    <p:sldId id="289" r:id="rId42"/>
    <p:sldId id="290" r:id="rId43"/>
    <p:sldId id="291" r:id="rId44"/>
    <p:sldId id="294" r:id="rId45"/>
    <p:sldId id="292" r:id="rId46"/>
    <p:sldId id="293" r:id="rId47"/>
    <p:sldId id="295" r:id="rId48"/>
    <p:sldId id="298" r:id="rId49"/>
    <p:sldId id="300" r:id="rId50"/>
    <p:sldId id="301" r:id="rId51"/>
    <p:sldId id="391" r:id="rId52"/>
    <p:sldId id="326" r:id="rId53"/>
    <p:sldId id="302" r:id="rId54"/>
    <p:sldId id="303" r:id="rId55"/>
    <p:sldId id="304" r:id="rId56"/>
    <p:sldId id="305" r:id="rId57"/>
    <p:sldId id="306" r:id="rId58"/>
    <p:sldId id="315" r:id="rId59"/>
    <p:sldId id="308" r:id="rId60"/>
    <p:sldId id="309" r:id="rId61"/>
    <p:sldId id="310" r:id="rId62"/>
    <p:sldId id="311" r:id="rId63"/>
    <p:sldId id="312" r:id="rId64"/>
    <p:sldId id="313" r:id="rId65"/>
    <p:sldId id="314" r:id="rId66"/>
    <p:sldId id="316" r:id="rId67"/>
    <p:sldId id="317" r:id="rId68"/>
    <p:sldId id="319" r:id="rId69"/>
    <p:sldId id="320" r:id="rId70"/>
    <p:sldId id="321" r:id="rId71"/>
    <p:sldId id="322" r:id="rId72"/>
    <p:sldId id="323" r:id="rId73"/>
    <p:sldId id="330" r:id="rId74"/>
    <p:sldId id="331" r:id="rId75"/>
    <p:sldId id="334" r:id="rId76"/>
    <p:sldId id="335" r:id="rId77"/>
    <p:sldId id="336" r:id="rId78"/>
    <p:sldId id="337" r:id="rId79"/>
    <p:sldId id="338" r:id="rId80"/>
    <p:sldId id="365" r:id="rId81"/>
    <p:sldId id="366" r:id="rId82"/>
    <p:sldId id="367" r:id="rId83"/>
    <p:sldId id="388" r:id="rId84"/>
    <p:sldId id="368" r:id="rId85"/>
    <p:sldId id="350" r:id="rId86"/>
    <p:sldId id="361" r:id="rId87"/>
    <p:sldId id="369" r:id="rId88"/>
    <p:sldId id="370" r:id="rId89"/>
    <p:sldId id="371" r:id="rId90"/>
    <p:sldId id="372" r:id="rId91"/>
    <p:sldId id="378" r:id="rId92"/>
    <p:sldId id="379" r:id="rId93"/>
    <p:sldId id="380" r:id="rId94"/>
    <p:sldId id="375" r:id="rId95"/>
    <p:sldId id="377" r:id="rId96"/>
    <p:sldId id="354" r:id="rId97"/>
    <p:sldId id="351" r:id="rId98"/>
    <p:sldId id="352" r:id="rId99"/>
    <p:sldId id="353" r:id="rId100"/>
    <p:sldId id="355" r:id="rId101"/>
    <p:sldId id="356" r:id="rId102"/>
    <p:sldId id="384" r:id="rId103"/>
    <p:sldId id="381" r:id="rId104"/>
    <p:sldId id="357" r:id="rId105"/>
    <p:sldId id="358" r:id="rId106"/>
    <p:sldId id="359"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A3D65F3-F81B-4E82-9E18-C63B051DB842}">
          <p14:sldIdLst>
            <p14:sldId id="256"/>
          </p14:sldIdLst>
        </p14:section>
        <p14:section name="Intro" id="{F8599F53-9037-4706-8153-E2D5BDFEB2F6}">
          <p14:sldIdLst>
            <p14:sldId id="257"/>
            <p14:sldId id="258"/>
            <p14:sldId id="262"/>
            <p14:sldId id="261"/>
            <p14:sldId id="263"/>
            <p14:sldId id="343"/>
            <p14:sldId id="344"/>
            <p14:sldId id="346"/>
            <p14:sldId id="259"/>
          </p14:sldIdLst>
        </p14:section>
        <p14:section name="Comparing Two Independent Means" id="{553283CA-6B6A-4321-AF1F-0337B4953802}">
          <p14:sldIdLst>
            <p14:sldId id="264"/>
            <p14:sldId id="265"/>
            <p14:sldId id="266"/>
            <p14:sldId id="267"/>
            <p14:sldId id="269"/>
            <p14:sldId id="281"/>
            <p14:sldId id="385"/>
            <p14:sldId id="389"/>
            <p14:sldId id="390"/>
            <p14:sldId id="274"/>
            <p14:sldId id="275"/>
            <p14:sldId id="280"/>
            <p14:sldId id="272"/>
            <p14:sldId id="277"/>
            <p14:sldId id="276"/>
            <p14:sldId id="273"/>
            <p14:sldId id="386"/>
            <p14:sldId id="387"/>
          </p14:sldIdLst>
        </p14:section>
        <p14:section name="BEST" id="{F7CA678E-9F98-40D9-B065-1C893B3C733E}">
          <p14:sldIdLst>
            <p14:sldId id="339"/>
            <p14:sldId id="340"/>
            <p14:sldId id="341"/>
            <p14:sldId id="342"/>
            <p14:sldId id="328"/>
            <p14:sldId id="329"/>
          </p14:sldIdLst>
        </p14:section>
        <p14:section name="Interpret 2 means" id="{58047776-83CA-49EC-8E0A-110CEB4AE890}">
          <p14:sldIdLst>
            <p14:sldId id="283"/>
            <p14:sldId id="284"/>
            <p14:sldId id="285"/>
            <p14:sldId id="286"/>
            <p14:sldId id="288"/>
            <p14:sldId id="287"/>
            <p14:sldId id="289"/>
            <p14:sldId id="290"/>
            <p14:sldId id="291"/>
            <p14:sldId id="294"/>
          </p14:sldIdLst>
        </p14:section>
        <p14:section name="Compare Two Proportions" id="{C55BEED7-51AE-4582-B2FA-02D2B1233940}">
          <p14:sldIdLst>
            <p14:sldId id="292"/>
            <p14:sldId id="293"/>
            <p14:sldId id="295"/>
            <p14:sldId id="298"/>
            <p14:sldId id="300"/>
            <p14:sldId id="301"/>
            <p14:sldId id="391"/>
            <p14:sldId id="326"/>
            <p14:sldId id="302"/>
            <p14:sldId id="303"/>
            <p14:sldId id="304"/>
            <p14:sldId id="305"/>
            <p14:sldId id="306"/>
            <p14:sldId id="315"/>
            <p14:sldId id="308"/>
            <p14:sldId id="309"/>
            <p14:sldId id="310"/>
            <p14:sldId id="311"/>
            <p14:sldId id="312"/>
            <p14:sldId id="313"/>
            <p14:sldId id="314"/>
          </p14:sldIdLst>
        </p14:section>
        <p14:section name="Factorial Designs" id="{62C3DA1F-5979-43BE-83EC-7E36F47FBC25}">
          <p14:sldIdLst>
            <p14:sldId id="316"/>
            <p14:sldId id="317"/>
            <p14:sldId id="319"/>
            <p14:sldId id="320"/>
            <p14:sldId id="321"/>
            <p14:sldId id="322"/>
            <p14:sldId id="323"/>
            <p14:sldId id="330"/>
            <p14:sldId id="331"/>
            <p14:sldId id="334"/>
            <p14:sldId id="335"/>
            <p14:sldId id="336"/>
            <p14:sldId id="337"/>
            <p14:sldId id="338"/>
          </p14:sldIdLst>
        </p14:section>
        <p14:section name="Software and Assessment" id="{D08BD823-47EE-FA4C-9FE6-9E258BA84330}">
          <p14:sldIdLst>
            <p14:sldId id="365"/>
            <p14:sldId id="366"/>
            <p14:sldId id="367"/>
            <p14:sldId id="388"/>
            <p14:sldId id="368"/>
            <p14:sldId id="350"/>
            <p14:sldId id="361"/>
            <p14:sldId id="369"/>
            <p14:sldId id="370"/>
            <p14:sldId id="371"/>
            <p14:sldId id="372"/>
            <p14:sldId id="378"/>
            <p14:sldId id="379"/>
            <p14:sldId id="380"/>
          </p14:sldIdLst>
        </p14:section>
        <p14:section name="Software" id="{D73FC97D-A2B8-D943-B944-27659A06497A}">
          <p14:sldIdLst>
            <p14:sldId id="375"/>
          </p14:sldIdLst>
        </p14:section>
        <p14:section name="Beneficial Side Effects" id="{B810F8FC-7C57-F047-897D-7912494EA96E}">
          <p14:sldIdLst>
            <p14:sldId id="377"/>
            <p14:sldId id="354"/>
            <p14:sldId id="351"/>
            <p14:sldId id="352"/>
            <p14:sldId id="353"/>
            <p14:sldId id="355"/>
            <p14:sldId id="356"/>
            <p14:sldId id="384"/>
            <p14:sldId id="381"/>
            <p14:sldId id="357"/>
          </p14:sldIdLst>
        </p14:section>
        <p14:section name="Resources " id="{ADA9F4DD-73B2-7843-9856-11C0757B284C}">
          <p14:sldIdLst>
            <p14:sldId id="358"/>
            <p14:sldId id="35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Calin-Jageman" initials="RC" lastIdx="4" clrIdx="0">
    <p:extLst>
      <p:ext uri="{19B8F6BF-5375-455C-9EA6-DF929625EA0E}">
        <p15:presenceInfo xmlns:p15="http://schemas.microsoft.com/office/powerpoint/2012/main" userId="Robert Calin-Jag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82"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C4008-8AB2-4BEA-8F9B-9BF4AB44DA5D}" type="datetimeFigureOut">
              <a:rPr lang="en-US" smtClean="0"/>
              <a:t>5/25/2018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DD65DE-A2FF-4DBF-B6FD-65B1FD15107C}" type="slidenum">
              <a:rPr lang="en-US" smtClean="0"/>
              <a:t>‹#›</a:t>
            </a:fld>
            <a:endParaRPr lang="en-US"/>
          </a:p>
        </p:txBody>
      </p:sp>
    </p:spTree>
    <p:extLst>
      <p:ext uri="{BB962C8B-B14F-4D97-AF65-F5344CB8AC3E}">
        <p14:creationId xmlns:p14="http://schemas.microsoft.com/office/powerpoint/2010/main" val="173419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a:t>The GAISE recommendations are clear:  students needs to be given less computation and more hands on experience with problem solving in context. Rather than drilling computation, help students develop real life research questions, use real data to practice analyzing data to answer that question that includes visualization.  Allow student to be active and use technology to analyze data.  Importantly, use assessment to determine how strategies are working and make changes when needed.  In sum, the old technique of demonstrating computations on the board and having students replicate these computations is not effective.  Don’t do it.  </a:t>
            </a:r>
          </a:p>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8</a:t>
            </a:fld>
            <a:endParaRPr lang="en-US"/>
          </a:p>
        </p:txBody>
      </p:sp>
    </p:spTree>
    <p:extLst>
      <p:ext uri="{BB962C8B-B14F-4D97-AF65-F5344CB8AC3E}">
        <p14:creationId xmlns:p14="http://schemas.microsoft.com/office/powerpoint/2010/main" val="227337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19</a:t>
            </a:fld>
            <a:endParaRPr lang="en-US"/>
          </a:p>
        </p:txBody>
      </p:sp>
    </p:spTree>
    <p:extLst>
      <p:ext uri="{BB962C8B-B14F-4D97-AF65-F5344CB8AC3E}">
        <p14:creationId xmlns:p14="http://schemas.microsoft.com/office/powerpoint/2010/main" val="265661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D65DE-A2FF-4DBF-B6FD-65B1FD15107C}" type="slidenum">
              <a:rPr lang="en-US" smtClean="0"/>
              <a:t>36</a:t>
            </a:fld>
            <a:endParaRPr lang="en-US"/>
          </a:p>
        </p:txBody>
      </p:sp>
    </p:spTree>
    <p:extLst>
      <p:ext uri="{BB962C8B-B14F-4D97-AF65-F5344CB8AC3E}">
        <p14:creationId xmlns:p14="http://schemas.microsoft.com/office/powerpoint/2010/main" val="3504121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Students beliefs set the stage for their interest in a subject, their value of that subject, how difficult they perceive it to be as well as the anxiety they will experience when studying the subject.  If a student believes that they are not capable of doing well at something (“math and numbers just arn’t my thing”) they will be less interested in attempting to learn statistics and hold less value for the subject.  THis makes sense as we move away from things we feel we are going fail (decreased interest) and justify these behaviors in terms of value (“it’s okay if I don’t do great in stats, because I’m not going to do research anyway”.  Unfortunately, when students are faced with taking statistics despite the fact that they don’t feel capable in the subject, they will develop anxiety, and as mentioned this has implications for their working memory.  Lower interest and value are also tied to less engagement and lower levels of effort (REFS). Ultimately, this leads to lower performance.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this presentation, theories of beliefs of intelligence are referred to as “mindset”.  Mindset has a very specific meaning in this context. It refers to the belief that someone holds regarding the origins of intelligence.  Mindset is thought to exist on a continuum with one side anchored in a “growth mindset” and the other anchored in a “fixed mindset”.  A growth mindset refers to the belief that intelligence is not born but made, through trial and, importantly, error using critical feedback to guide trials.  A fixed mindset refers to the belief that intelligence is born or “hard wired” and unchangeable.  Those with a fixed mindset accept that they have a set capacity for certain tasks or domains and that they are unable to change this.  You may hear students (and adults) comment that “my brain just doesn’t work that way” or “I’m not a math person” when struggling to learn math or statistics.  This is reflective of a fixed mindset.  Fixed mindsets are not reflective of science. Research on brain plasticity has clearly demonstrated that appropriate practice leads to higher learning gains and mistakes in that practice are crucial to learning </a:t>
            </a:r>
            <a:r>
              <a:rPr lang="en" b="1"/>
              <a:t>REFS</a:t>
            </a:r>
            <a:r>
              <a:rPr lang="en"/>
              <a:t>.  This is universal for neurotypical brains--trial and error lead to learning in all domains; we are not set in our ability.</a:t>
            </a:r>
            <a:endParaRPr/>
          </a:p>
          <a:p>
            <a:pPr marL="0" lvl="0" indent="0">
              <a:spcBef>
                <a:spcPts val="0"/>
              </a:spcBef>
              <a:spcAft>
                <a:spcPts val="0"/>
              </a:spcAft>
              <a:buNone/>
            </a:pPr>
            <a:endParaRPr/>
          </a:p>
          <a:p>
            <a:pPr marL="0" lvl="0" indent="0" rtl="0">
              <a:spcBef>
                <a:spcPts val="0"/>
              </a:spcBef>
              <a:spcAft>
                <a:spcPts val="0"/>
              </a:spcAft>
              <a:buNone/>
            </a:pPr>
            <a:r>
              <a:rPr lang="en"/>
              <a:t>What is important to note here is that mindset has strong implications: it is connected to motivation, anxiety, performance, and even brain activity and development.  Students with a fixed mindset will be more apathetic in statistics courses as they believe they have not control over their ability to do well, however, the demand on them to take the course despite their perceived inability will drive high anxiety.  Together, their lack of engagement and high anxiety will lead to lower performance.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 is pervasive and has a strong effect on students’ performance.  Statistics anxiety, although predicted by math anxiety, is a distinct construct.  Statistics anxiety is one of the the strongest predictors of performance, is tied to working memory capacity, and self-efficacy.  As will be explained in a later slide, statistics anxiety is a key player in how the many factors connect and drive statistics performance.  The key point here is: do not underestimate the power of statistics anxiety.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 the field of statistics education, researchers commonly examine the role of “attitudes” in students’ experiences and outcomes.  The language of “attitudes” in this context is particular as it refers to constructs taken from expectancy-value theory by Eccles and Wigfield.  Schau (2003) adapted this theoretical framework to apply to statistics education and developed and instrument, the Survey of Attitudes Towards Statistics, that measures the way in which selected factors in expectancy-value theory apply to statistics students’ experiences. Following this, </a:t>
            </a:r>
            <a:r>
              <a:rPr lang="en" b="1"/>
              <a:t>Ramirez and colleagues</a:t>
            </a:r>
            <a:r>
              <a:rPr lang="en"/>
              <a:t> developed the SATS-M, Model of Attitudes Towards Statistics, to summarize the way in which these selected factors relate to students learning statistics.  The factors included in the SATS-M are referred to by the statistics education community as “attitudes” and include student interest in statistics, value of statisics in their future profession, affect while studying statistics, their perceived cognitive competence for learning statistics, their perception of how difficult it is for most people to learn statistics, and the amount of effort they put into learning statistics. As expected, these variables have been shown to be related to student outcomes in statistics courses (see REF).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17379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9469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473527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63004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848061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14574E-09E2-43E7-BDBC-0A51E0C2ED18}" type="datetimeFigureOut">
              <a:rPr lang="en-US" smtClean="0"/>
              <a:t>5/25/2018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812282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260103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14574E-09E2-43E7-BDBC-0A51E0C2ED18}" type="datetimeFigureOut">
              <a:rPr lang="en-US" smtClean="0"/>
              <a:t>5/25/2018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363018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14574E-09E2-43E7-BDBC-0A51E0C2ED18}" type="datetimeFigureOut">
              <a:rPr lang="en-US" smtClean="0"/>
              <a:t>5/25/2018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7837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14574E-09E2-43E7-BDBC-0A51E0C2ED18}" type="datetimeFigureOut">
              <a:rPr lang="en-US" smtClean="0"/>
              <a:t>5/25/2018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64035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400666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14574E-09E2-43E7-BDBC-0A51E0C2ED18}" type="datetimeFigureOut">
              <a:rPr lang="en-US" smtClean="0"/>
              <a:t>5/25/2018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43BFBF-83AA-4C55-A7F3-A5D1B02F1F85}" type="slidenum">
              <a:rPr lang="en-US" smtClean="0"/>
              <a:t>‹#›</a:t>
            </a:fld>
            <a:endParaRPr lang="en-US"/>
          </a:p>
        </p:txBody>
      </p:sp>
    </p:spTree>
    <p:extLst>
      <p:ext uri="{BB962C8B-B14F-4D97-AF65-F5344CB8AC3E}">
        <p14:creationId xmlns:p14="http://schemas.microsoft.com/office/powerpoint/2010/main" val="156251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4574E-09E2-43E7-BDBC-0A51E0C2ED18}" type="datetimeFigureOut">
              <a:rPr lang="en-US" smtClean="0"/>
              <a:t>5/25/2018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3BFBF-83AA-4C55-A7F3-A5D1B02F1F85}" type="slidenum">
              <a:rPr lang="en-US" smtClean="0"/>
              <a:t>‹#›</a:t>
            </a:fld>
            <a:endParaRPr lang="en-US"/>
          </a:p>
        </p:txBody>
      </p:sp>
    </p:spTree>
    <p:extLst>
      <p:ext uri="{BB962C8B-B14F-4D97-AF65-F5344CB8AC3E}">
        <p14:creationId xmlns:p14="http://schemas.microsoft.com/office/powerpoint/2010/main" val="2102219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newstatistics.com/" TargetMode="External"/><Relationship Id="rId2" Type="http://schemas.openxmlformats.org/officeDocument/2006/relationships/hyperlink" Target="https://osf.io/muy6u/" TargetMode="External"/><Relationship Id="rId1" Type="http://schemas.openxmlformats.org/officeDocument/2006/relationships/slideLayout" Target="../slideLayouts/slideLayout1.xml"/><Relationship Id="rId6" Type="http://schemas.openxmlformats.org/officeDocument/2006/relationships/hyperlink" Target="https://tinyurl.com/newstats-instructor" TargetMode="External"/><Relationship Id="rId5" Type="http://schemas.openxmlformats.org/officeDocument/2006/relationships/hyperlink" Target="https://www.jamovi.org/" TargetMode="External"/><Relationship Id="rId4" Type="http://schemas.openxmlformats.org/officeDocument/2006/relationships/hyperlink" Target="https://tinyurl.com/newstats-zi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rcalinjageman/New_Stats_Teaching_Resources" TargetMode="External"/><Relationship Id="rId2" Type="http://schemas.openxmlformats.org/officeDocument/2006/relationships/hyperlink" Target="https://osf.io/muy6u/" TargetMode="External"/><Relationship Id="rId1" Type="http://schemas.openxmlformats.org/officeDocument/2006/relationships/slideLayout" Target="../slideLayouts/slideLayout12.xml"/><Relationship Id="rId6" Type="http://schemas.openxmlformats.org/officeDocument/2006/relationships/hyperlink" Target="mailto:tamarah.f.smith@cabrini.edu" TargetMode="External"/><Relationship Id="rId5" Type="http://schemas.openxmlformats.org/officeDocument/2006/relationships/hyperlink" Target="mailto:rcalinjageman@dom.edu" TargetMode="External"/><Relationship Id="rId4" Type="http://schemas.openxmlformats.org/officeDocument/2006/relationships/hyperlink" Target="https://tinyurl.com/newstats-instructo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osf.io/wx7c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inyurl.com/newstats-module" TargetMode="External"/><Relationship Id="rId2" Type="http://schemas.openxmlformats.org/officeDocument/2006/relationships/hyperlink" Target="https://jamovi.org/" TargetMode="External"/><Relationship Id="rId1" Type="http://schemas.openxmlformats.org/officeDocument/2006/relationships/slideLayout" Target="../slideLayouts/slideLayout2.xml"/><Relationship Id="rId5" Type="http://schemas.openxmlformats.org/officeDocument/2006/relationships/hyperlink" Target="https://github.com/rcalinjageman/New_Stats_Teaching_Resources" TargetMode="External"/><Relationship Id="rId4" Type="http://schemas.openxmlformats.org/officeDocument/2006/relationships/hyperlink" Target="https://osf.io/muy6u/fil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tinyurl.com/newstats-instructor" TargetMode="External"/><Relationship Id="rId2" Type="http://schemas.openxmlformats.org/officeDocument/2006/relationships/hyperlink" Target="https://osf.io/muy6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implicit.harvard.edu/implicit/demo/background/raceinfo.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inyurl.com/iat-overal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sumsar.net/best_onli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rpsychologist.com/d3/cohen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tinyurl.com/newstats-instruc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www.indiana.edu/~kruschke/BES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7FC91-C0FF-4C64-9C07-99E8618762DD}"/>
              </a:ext>
            </a:extLst>
          </p:cNvPr>
          <p:cNvSpPr>
            <a:spLocks noGrp="1"/>
          </p:cNvSpPr>
          <p:nvPr>
            <p:ph type="ctrTitle"/>
          </p:nvPr>
        </p:nvSpPr>
        <p:spPr>
          <a:xfrm>
            <a:off x="195943" y="329261"/>
            <a:ext cx="8826759" cy="1424894"/>
          </a:xfrm>
        </p:spPr>
        <p:txBody>
          <a:bodyPr/>
          <a:lstStyle/>
          <a:p>
            <a:r>
              <a:rPr lang="en-US" dirty="0"/>
              <a:t>Teaching the New Statistics</a:t>
            </a:r>
          </a:p>
        </p:txBody>
      </p:sp>
      <p:sp>
        <p:nvSpPr>
          <p:cNvPr id="3" name="Subtitle 2">
            <a:extLst>
              <a:ext uri="{FF2B5EF4-FFF2-40B4-BE49-F238E27FC236}">
                <a16:creationId xmlns:a16="http://schemas.microsoft.com/office/drawing/2014/main" id="{7549F22A-C0B8-4DF2-BE04-5DF2EA2547BA}"/>
              </a:ext>
            </a:extLst>
          </p:cNvPr>
          <p:cNvSpPr>
            <a:spLocks noGrp="1"/>
          </p:cNvSpPr>
          <p:nvPr>
            <p:ph type="subTitle" idx="1"/>
          </p:nvPr>
        </p:nvSpPr>
        <p:spPr>
          <a:xfrm>
            <a:off x="195943" y="1754154"/>
            <a:ext cx="8948057" cy="4982548"/>
          </a:xfrm>
        </p:spPr>
        <p:txBody>
          <a:bodyPr>
            <a:normAutofit fontScale="92500" lnSpcReduction="20000"/>
          </a:bodyPr>
          <a:lstStyle/>
          <a:p>
            <a:r>
              <a:rPr lang="en-US" dirty="0"/>
              <a:t>APS 2018 Workshop</a:t>
            </a:r>
          </a:p>
          <a:p>
            <a:endParaRPr lang="en-US" dirty="0"/>
          </a:p>
          <a:p>
            <a:r>
              <a:rPr lang="en-US" dirty="0"/>
              <a:t>Tamarah Smith		Bob Calin-Jageman</a:t>
            </a:r>
          </a:p>
          <a:p>
            <a:r>
              <a:rPr lang="en-US" dirty="0"/>
              <a:t>Cabrini University                    Dominican University</a:t>
            </a:r>
          </a:p>
          <a:p>
            <a:endParaRPr lang="en-US" dirty="0"/>
          </a:p>
          <a:p>
            <a:r>
              <a:rPr lang="en-US" dirty="0"/>
              <a:t>All materials: </a:t>
            </a:r>
            <a:r>
              <a:rPr lang="en-US" dirty="0">
                <a:hlinkClick r:id="rId2"/>
              </a:rPr>
              <a:t>https://osf.io/muy6u/</a:t>
            </a:r>
            <a:r>
              <a:rPr lang="en-US" dirty="0"/>
              <a:t> </a:t>
            </a:r>
          </a:p>
          <a:p>
            <a:r>
              <a:rPr lang="en-US" dirty="0"/>
              <a:t>Twitter: @</a:t>
            </a:r>
            <a:r>
              <a:rPr lang="en-US" dirty="0" err="1"/>
              <a:t>TheNewStats</a:t>
            </a:r>
            <a:r>
              <a:rPr lang="en-US" dirty="0"/>
              <a:t>     Blog: </a:t>
            </a:r>
            <a:r>
              <a:rPr lang="en-US" dirty="0">
                <a:hlinkClick r:id="rId3"/>
              </a:rPr>
              <a:t>https://thenewstatistics.com</a:t>
            </a:r>
            <a:endParaRPr lang="en-US" dirty="0"/>
          </a:p>
          <a:p>
            <a:endParaRPr lang="en-US" dirty="0"/>
          </a:p>
          <a:p>
            <a:pPr algn="l"/>
            <a:r>
              <a:rPr lang="en-US" dirty="0"/>
              <a:t>Pre-flight activities:</a:t>
            </a:r>
          </a:p>
          <a:p>
            <a:pPr marL="342900" indent="-342900" algn="l">
              <a:buFont typeface="Arial" panose="020B0604020202020204" pitchFamily="34" charset="0"/>
              <a:buChar char="•"/>
            </a:pPr>
            <a:r>
              <a:rPr lang="en-US" dirty="0"/>
              <a:t>Download &amp; unzip workshop files: </a:t>
            </a:r>
            <a:r>
              <a:rPr lang="en-US" b="1" dirty="0">
                <a:hlinkClick r:id="rId4"/>
              </a:rPr>
              <a:t>https://tinyurl.com/newstats-zip</a:t>
            </a:r>
            <a:endParaRPr lang="en-US" b="1" dirty="0"/>
          </a:p>
          <a:p>
            <a:pPr marL="342900" indent="-342900" algn="l">
              <a:buFont typeface="Arial" panose="020B0604020202020204" pitchFamily="34" charset="0"/>
              <a:buChar char="•"/>
            </a:pPr>
            <a:r>
              <a:rPr lang="en-US" dirty="0"/>
              <a:t>(Suggested) Download and install </a:t>
            </a:r>
            <a:r>
              <a:rPr lang="en-US" dirty="0" err="1"/>
              <a:t>Jamovi</a:t>
            </a:r>
            <a:r>
              <a:rPr lang="en-US" dirty="0"/>
              <a:t>: </a:t>
            </a:r>
            <a:r>
              <a:rPr lang="en-US" dirty="0">
                <a:hlinkClick r:id="rId5"/>
              </a:rPr>
              <a:t>https://www.jamovi.org</a:t>
            </a:r>
            <a:r>
              <a:rPr lang="en-US" dirty="0"/>
              <a:t> </a:t>
            </a:r>
          </a:p>
          <a:p>
            <a:pPr marL="342900" indent="-342900" algn="l">
              <a:buFont typeface="Arial" panose="020B0604020202020204" pitchFamily="34" charset="0"/>
              <a:buChar char="•"/>
            </a:pPr>
            <a:r>
              <a:rPr lang="en-US" dirty="0"/>
              <a:t>(Optional) Download instructor pack: </a:t>
            </a:r>
            <a:r>
              <a:rPr lang="en-US" sz="2200" dirty="0">
                <a:hlinkClick r:id="rId6"/>
              </a:rPr>
              <a:t>https://tinyurl.com/newstats-instructor</a:t>
            </a:r>
            <a:endParaRPr lang="en-US" sz="2200" dirty="0"/>
          </a:p>
          <a:p>
            <a:pPr marL="342900" indent="-342900" algn="l">
              <a:buFont typeface="Arial" panose="020B0604020202020204" pitchFamily="34" charset="0"/>
              <a:buChar char="•"/>
            </a:pPr>
            <a:r>
              <a:rPr lang="en-US" sz="2200" dirty="0" err="1"/>
              <a:t>Wifi</a:t>
            </a:r>
            <a:r>
              <a:rPr lang="en-US" sz="2200" dirty="0"/>
              <a:t>:  Network = 2018 APS Convention; Password = APSCONV2018 </a:t>
            </a:r>
            <a:endParaRPr lang="en-US" dirty="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747668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dirty="0"/>
              <a:t>Estimating interactions</a:t>
            </a:r>
          </a:p>
          <a:p>
            <a:r>
              <a:rPr lang="en-US" dirty="0"/>
              <a:t>Pedagogical Considerations</a:t>
            </a:r>
          </a:p>
          <a:p>
            <a:r>
              <a:rPr lang="en-US" dirty="0"/>
              <a:t>Discussion</a:t>
            </a:r>
          </a:p>
          <a:p>
            <a:endParaRPr lang="en-US" dirty="0"/>
          </a:p>
        </p:txBody>
      </p:sp>
    </p:spTree>
    <p:extLst>
      <p:ext uri="{BB962C8B-B14F-4D97-AF65-F5344CB8AC3E}">
        <p14:creationId xmlns:p14="http://schemas.microsoft.com/office/powerpoint/2010/main" val="26822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62500" y="1837967"/>
            <a:ext cx="8520600" cy="7636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1" dirty="0"/>
              <a:t>How Can The New Statistics Break this Cycle?</a:t>
            </a:r>
            <a:endParaRPr b="1" dirty="0"/>
          </a:p>
        </p:txBody>
      </p:sp>
    </p:spTree>
    <p:extLst>
      <p:ext uri="{BB962C8B-B14F-4D97-AF65-F5344CB8AC3E}">
        <p14:creationId xmlns:p14="http://schemas.microsoft.com/office/powerpoint/2010/main" val="179705176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Shape 172"/>
          <p:cNvSpPr txBox="1">
            <a:spLocks noGrp="1"/>
          </p:cNvSpPr>
          <p:nvPr>
            <p:ph type="body" idx="1"/>
          </p:nvPr>
        </p:nvSpPr>
        <p:spPr>
          <a:xfrm>
            <a:off x="413300" y="342833"/>
            <a:ext cx="8520600" cy="4555200"/>
          </a:xfrm>
          <a:prstGeom prst="rect">
            <a:avLst/>
          </a:prstGeom>
        </p:spPr>
        <p:txBody>
          <a:bodyPr spcFirstLastPara="1" wrap="square" lIns="91425" tIns="91425" rIns="91425" bIns="91425" anchor="t" anchorCtr="0">
            <a:noAutofit/>
          </a:bodyPr>
          <a:lstStyle/>
          <a:p>
            <a:pPr marL="0" indent="0">
              <a:buNone/>
            </a:pPr>
            <a:r>
              <a:rPr lang="en" b="1" dirty="0">
                <a:solidFill>
                  <a:srgbClr val="000000"/>
                </a:solidFill>
              </a:rPr>
              <a:t>Mindset:  students believe that </a:t>
            </a:r>
            <a:r>
              <a:rPr lang="en" b="1" dirty="0">
                <a:solidFill>
                  <a:srgbClr val="FF0000"/>
                </a:solidFill>
              </a:rPr>
              <a:t>math ability is hard wired</a:t>
            </a:r>
            <a:r>
              <a:rPr lang="en" b="1" dirty="0">
                <a:solidFill>
                  <a:srgbClr val="000000"/>
                </a:solidFill>
              </a:rPr>
              <a:t> into your brain</a:t>
            </a:r>
            <a:endParaRPr lang="en-US" b="1">
              <a:solidFill>
                <a:srgbClr val="000000"/>
              </a:solidFill>
              <a:cs typeface="Calibri"/>
            </a:endParaRPr>
          </a:p>
          <a:p>
            <a:pPr>
              <a:spcBef>
                <a:spcPts val="1600"/>
              </a:spcBef>
            </a:pPr>
            <a:r>
              <a:rPr lang="en" dirty="0">
                <a:solidFill>
                  <a:srgbClr val="000000"/>
                </a:solidFill>
              </a:rPr>
              <a:t>Traditional statistics is very closely connected to the </a:t>
            </a:r>
            <a:r>
              <a:rPr lang="en" dirty="0">
                <a:solidFill>
                  <a:srgbClr val="FF0000"/>
                </a:solidFill>
              </a:rPr>
              <a:t>numbers</a:t>
            </a:r>
            <a:r>
              <a:rPr lang="en" dirty="0">
                <a:solidFill>
                  <a:srgbClr val="FF0000"/>
                </a:solidFill>
                <a:cs typeface="Calibri"/>
              </a:rPr>
              <a:t> (e.g., p&lt;.05) </a:t>
            </a:r>
            <a:r>
              <a:rPr lang="en" dirty="0">
                <a:solidFill>
                  <a:srgbClr val="000000"/>
                </a:solidFill>
                <a:cs typeface="Calibri"/>
              </a:rPr>
              <a:t>and understanding the "language" of these very particular numbers</a:t>
            </a:r>
            <a:endParaRPr dirty="0">
              <a:solidFill>
                <a:srgbClr val="000000"/>
              </a:solidFill>
              <a:cs typeface="Calibri"/>
            </a:endParaRPr>
          </a:p>
          <a:p>
            <a:pPr marL="0" indent="0">
              <a:buNone/>
            </a:pPr>
            <a:endParaRPr lang="en" dirty="0">
              <a:cs typeface="Calibri"/>
            </a:endParaRPr>
          </a:p>
          <a:p>
            <a:pPr marL="0" indent="0">
              <a:buNone/>
            </a:pPr>
            <a:r>
              <a:rPr lang="en">
                <a:cs typeface="Calibri"/>
              </a:rPr>
              <a:t>Vs. </a:t>
            </a:r>
            <a:endParaRPr lang="en" dirty="0">
              <a:cs typeface="Calibri"/>
            </a:endParaRPr>
          </a:p>
          <a:p>
            <a:pPr marL="0" indent="0">
              <a:buNone/>
            </a:pPr>
            <a:endParaRPr lang="en" dirty="0">
              <a:cs typeface="Calibri"/>
            </a:endParaRPr>
          </a:p>
          <a:p>
            <a:pPr marL="571500" indent="-457200"/>
            <a:r>
              <a:rPr lang="en" dirty="0">
                <a:solidFill>
                  <a:srgbClr val="000000"/>
                </a:solidFill>
                <a:cs typeface="Calibri"/>
              </a:rPr>
              <a:t>The New Statistics are strongly encouraged to be </a:t>
            </a:r>
            <a:r>
              <a:rPr lang="en" dirty="0">
                <a:solidFill>
                  <a:srgbClr val="4472C4"/>
                </a:solidFill>
                <a:cs typeface="Calibri"/>
              </a:rPr>
              <a:t>visualized in context</a:t>
            </a:r>
            <a:r>
              <a:rPr lang="en" dirty="0">
                <a:solidFill>
                  <a:srgbClr val="000000"/>
                </a:solidFill>
                <a:cs typeface="Calibri"/>
              </a:rPr>
              <a:t> with numbers</a:t>
            </a:r>
            <a:r>
              <a:rPr lang="en" dirty="0">
                <a:cs typeface="Calibri"/>
              </a:rPr>
              <a:t> that are more closely connected to a logic we already understand (e.g., how much, how little...)</a:t>
            </a:r>
          </a:p>
        </p:txBody>
      </p:sp>
    </p:spTree>
    <p:extLst>
      <p:ext uri="{BB962C8B-B14F-4D97-AF65-F5344CB8AC3E}">
        <p14:creationId xmlns:p14="http://schemas.microsoft.com/office/powerpoint/2010/main" val="701591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971D1E2-CD61-44E8-99A1-97BD1FA16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641" y="2459302"/>
            <a:ext cx="3311564" cy="4030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Content Placeholder 3">
            <a:extLst>
              <a:ext uri="{FF2B5EF4-FFF2-40B4-BE49-F238E27FC236}">
                <a16:creationId xmlns:a16="http://schemas.microsoft.com/office/drawing/2014/main" id="{C03C6E34-3E2E-400B-B73B-B2A2966A0A15}"/>
              </a:ext>
            </a:extLst>
          </p:cNvPr>
          <p:cNvSpPr txBox="1">
            <a:spLocks/>
          </p:cNvSpPr>
          <p:nvPr/>
        </p:nvSpPr>
        <p:spPr>
          <a:xfrm>
            <a:off x="235548" y="402508"/>
            <a:ext cx="4192677" cy="1885937"/>
          </a:xfrm>
          <a:prstGeom prst="rect">
            <a:avLst/>
          </a:prstGeom>
          <a:ln>
            <a:solidFill>
              <a:schemeClr val="tx1"/>
            </a:solidFill>
          </a:ln>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Font typeface="Arial" panose="020B0604020202020204" pitchFamily="34" charset="0"/>
              <a:buNone/>
            </a:pPr>
            <a:r>
              <a:rPr lang="en-US" dirty="0"/>
              <a:t>Caffeine improves memory.</a:t>
            </a:r>
            <a:endParaRPr lang="en-US" dirty="0">
              <a:cs typeface="Calibri"/>
            </a:endParaRPr>
          </a:p>
          <a:p>
            <a:endParaRPr lang="en-US" dirty="0"/>
          </a:p>
        </p:txBody>
      </p:sp>
      <p:sp useBgFill="1">
        <p:nvSpPr>
          <p:cNvPr id="9" name="Content Placeholder 3">
            <a:extLst>
              <a:ext uri="{FF2B5EF4-FFF2-40B4-BE49-F238E27FC236}">
                <a16:creationId xmlns:a16="http://schemas.microsoft.com/office/drawing/2014/main" id="{ABE08CF8-D324-4777-8B3E-59283DF77762}"/>
              </a:ext>
            </a:extLst>
          </p:cNvPr>
          <p:cNvSpPr txBox="1">
            <a:spLocks/>
          </p:cNvSpPr>
          <p:nvPr/>
        </p:nvSpPr>
        <p:spPr>
          <a:xfrm>
            <a:off x="4644852" y="6020382"/>
            <a:ext cx="4441637" cy="687249"/>
          </a:xfrm>
          <a:prstGeom prst="rect">
            <a:avLst/>
          </a:prstGeom>
        </p:spPr>
        <p:txBody>
          <a:bodyPr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Caffeine benefit:</a:t>
            </a:r>
            <a:br>
              <a:rPr lang="en-US" dirty="0">
                <a:ea typeface="+mn-lt"/>
                <a:cs typeface="+mn-lt"/>
              </a:rPr>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Font typeface="Arial" panose="020B0604020202020204" pitchFamily="34" charset="0"/>
              <a:buNone/>
            </a:pPr>
            <a:endParaRPr lang="en-US" dirty="0"/>
          </a:p>
        </p:txBody>
      </p:sp>
      <p:sp>
        <p:nvSpPr>
          <p:cNvPr id="11" name="Arrow: Left 10">
            <a:extLst>
              <a:ext uri="{FF2B5EF4-FFF2-40B4-BE49-F238E27FC236}">
                <a16:creationId xmlns:a16="http://schemas.microsoft.com/office/drawing/2014/main" id="{71C53995-B5A5-4697-B4D4-403E465E44DE}"/>
              </a:ext>
            </a:extLst>
          </p:cNvPr>
          <p:cNvSpPr/>
          <p:nvPr/>
        </p:nvSpPr>
        <p:spPr>
          <a:xfrm>
            <a:off x="4643515" y="519682"/>
            <a:ext cx="3091878" cy="164919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How do you know that caffeine improves memory?  </a:t>
            </a:r>
            <a:endParaRPr lang="en-US" dirty="0"/>
          </a:p>
        </p:txBody>
      </p:sp>
      <p:sp>
        <p:nvSpPr>
          <p:cNvPr id="12" name="Arrow: Right 11">
            <a:extLst>
              <a:ext uri="{FF2B5EF4-FFF2-40B4-BE49-F238E27FC236}">
                <a16:creationId xmlns:a16="http://schemas.microsoft.com/office/drawing/2014/main" id="{FBE5A5E3-D12B-4B53-B6C9-A15641BC2206}"/>
              </a:ext>
            </a:extLst>
          </p:cNvPr>
          <p:cNvSpPr/>
          <p:nvPr/>
        </p:nvSpPr>
        <p:spPr>
          <a:xfrm>
            <a:off x="977285" y="3006966"/>
            <a:ext cx="3911389" cy="2684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Even if the numbers below are not clear at first, the PICTURE can help you answer the question.</a:t>
            </a:r>
            <a:endParaRPr lang="en-US" dirty="0"/>
          </a:p>
        </p:txBody>
      </p:sp>
    </p:spTree>
    <p:extLst>
      <p:ext uri="{BB962C8B-B14F-4D97-AF65-F5344CB8AC3E}">
        <p14:creationId xmlns:p14="http://schemas.microsoft.com/office/powerpoint/2010/main" val="136933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D939-EB9A-4D3E-9898-EF95FFE077FE}"/>
              </a:ext>
            </a:extLst>
          </p:cNvPr>
          <p:cNvSpPr>
            <a:spLocks noGrp="1"/>
          </p:cNvSpPr>
          <p:nvPr>
            <p:ph type="title"/>
          </p:nvPr>
        </p:nvSpPr>
        <p:spPr/>
        <p:txBody>
          <a:bodyPr/>
          <a:lstStyle/>
          <a:p>
            <a:r>
              <a:rPr lang="en-US" dirty="0">
                <a:cs typeface="Calibri Light"/>
              </a:rPr>
              <a:t>The New Statistics Can Help Break the Cycle:</a:t>
            </a:r>
            <a:endParaRPr lang="en-US" dirty="0"/>
          </a:p>
        </p:txBody>
      </p:sp>
      <p:sp>
        <p:nvSpPr>
          <p:cNvPr id="3" name="Content Placeholder 2">
            <a:extLst>
              <a:ext uri="{FF2B5EF4-FFF2-40B4-BE49-F238E27FC236}">
                <a16:creationId xmlns:a16="http://schemas.microsoft.com/office/drawing/2014/main" id="{D7B69769-B4E2-42A7-BD5D-D5EBE99F0A95}"/>
              </a:ext>
            </a:extLst>
          </p:cNvPr>
          <p:cNvSpPr>
            <a:spLocks noGrp="1"/>
          </p:cNvSpPr>
          <p:nvPr>
            <p:ph idx="1"/>
          </p:nvPr>
        </p:nvSpPr>
        <p:spPr/>
        <p:txBody>
          <a:bodyPr vert="horz" lIns="91440" tIns="45720" rIns="91440" bIns="45720" rtlCol="0" anchor="t">
            <a:noAutofit/>
          </a:bodyPr>
          <a:lstStyle/>
          <a:p>
            <a:pPr marL="457200" indent="-457200">
              <a:spcBef>
                <a:spcPts val="0"/>
              </a:spcBef>
            </a:pPr>
            <a:r>
              <a:rPr lang="en" sz="3200" dirty="0">
                <a:cs typeface="Calibri"/>
              </a:rPr>
              <a:t>Being able to anchor on visuals and context that is more comfortable reduces statistics apprehensions.</a:t>
            </a:r>
            <a:endParaRPr lang="en-US" dirty="0">
              <a:cs typeface="Calibri"/>
            </a:endParaRPr>
          </a:p>
          <a:p>
            <a:pPr marL="0" indent="0">
              <a:spcBef>
                <a:spcPts val="0"/>
              </a:spcBef>
              <a:buNone/>
            </a:pPr>
            <a:endParaRPr lang="en" sz="3200" dirty="0">
              <a:cs typeface="Calibri"/>
            </a:endParaRPr>
          </a:p>
          <a:p>
            <a:pPr lvl="1">
              <a:lnSpc>
                <a:spcPct val="100000"/>
              </a:lnSpc>
              <a:spcBef>
                <a:spcPts val="0"/>
              </a:spcBef>
              <a:spcAft>
                <a:spcPts val="300"/>
              </a:spcAft>
            </a:pPr>
            <a:r>
              <a:rPr lang="en" dirty="0">
                <a:cs typeface="Calibri"/>
              </a:rPr>
              <a:t>Traditional statistics use a complicated logic called NHST that is interpreted through probability </a:t>
            </a:r>
            <a:endParaRPr lang="en-US" dirty="0">
              <a:cs typeface="Calibri"/>
            </a:endParaRPr>
          </a:p>
          <a:p>
            <a:pPr marL="457200" lvl="1" indent="0">
              <a:lnSpc>
                <a:spcPct val="100000"/>
              </a:lnSpc>
              <a:spcBef>
                <a:spcPts val="0"/>
              </a:spcBef>
              <a:spcAft>
                <a:spcPts val="300"/>
              </a:spcAft>
              <a:buNone/>
            </a:pPr>
            <a:endParaRPr lang="en" dirty="0">
              <a:cs typeface="Calibri"/>
            </a:endParaRPr>
          </a:p>
          <a:p>
            <a:pPr lvl="1">
              <a:lnSpc>
                <a:spcPct val="100000"/>
              </a:lnSpc>
              <a:spcBef>
                <a:spcPts val="0"/>
              </a:spcBef>
              <a:spcAft>
                <a:spcPts val="300"/>
              </a:spcAft>
            </a:pPr>
            <a:r>
              <a:rPr lang="en" dirty="0">
                <a:cs typeface="Calibri"/>
              </a:rPr>
              <a:t>The New Statistics examined more contextual questions:  what is the size of the effect of this treatment on depression? </a:t>
            </a:r>
            <a:endParaRPr lang="en-US" dirty="0">
              <a:cs typeface="Calibri"/>
            </a:endParaRPr>
          </a:p>
          <a:p>
            <a:endParaRPr lang="en-US" dirty="0">
              <a:cs typeface="Calibri"/>
            </a:endParaRPr>
          </a:p>
        </p:txBody>
      </p:sp>
    </p:spTree>
    <p:extLst>
      <p:ext uri="{BB962C8B-B14F-4D97-AF65-F5344CB8AC3E}">
        <p14:creationId xmlns:p14="http://schemas.microsoft.com/office/powerpoint/2010/main" val="21876638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311700" y="673033"/>
            <a:ext cx="8520600" cy="4555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FF0000"/>
                </a:solidFill>
              </a:rPr>
              <a:t>Anxiety</a:t>
            </a:r>
            <a:r>
              <a:rPr lang="en" b="1" dirty="0">
                <a:solidFill>
                  <a:srgbClr val="000000"/>
                </a:solidFill>
              </a:rPr>
              <a:t>: students’ fear of failure based past math experiences and a fixed mindset drives anxiety</a:t>
            </a:r>
            <a:endParaRPr b="1" dirty="0">
              <a:solidFill>
                <a:srgbClr val="000000"/>
              </a:solidFill>
            </a:endParaRPr>
          </a:p>
          <a:p>
            <a:pPr marL="457200" lvl="0" indent="-342900" rtl="0">
              <a:spcBef>
                <a:spcPts val="160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let’s </a:t>
            </a:r>
            <a:r>
              <a:rPr lang="en" dirty="0">
                <a:solidFill>
                  <a:srgbClr val="0000FF"/>
                </a:solidFill>
              </a:rPr>
              <a:t>look at this</a:t>
            </a:r>
            <a:r>
              <a:rPr lang="en" dirty="0">
                <a:solidFill>
                  <a:srgbClr val="000000"/>
                </a:solidFill>
              </a:rPr>
              <a:t> graph</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a:t>
            </a:r>
            <a:r>
              <a:rPr lang="en" dirty="0">
                <a:solidFill>
                  <a:srgbClr val="0000FF"/>
                </a:solidFill>
              </a:rPr>
              <a:t>let’s think</a:t>
            </a:r>
            <a:r>
              <a:rPr lang="en" dirty="0">
                <a:solidFill>
                  <a:srgbClr val="000000"/>
                </a:solidFill>
              </a:rPr>
              <a:t> about what we really want to know here</a:t>
            </a:r>
            <a:endParaRPr dirty="0">
              <a:solidFill>
                <a:srgbClr val="000000"/>
              </a:solidFill>
            </a:endParaRPr>
          </a:p>
          <a:p>
            <a:pPr marL="457200" lvl="0" indent="-342900" rtl="0">
              <a:spcBef>
                <a:spcPts val="0"/>
              </a:spcBef>
              <a:spcAft>
                <a:spcPts val="0"/>
              </a:spcAft>
              <a:buClr>
                <a:srgbClr val="000000"/>
              </a:buClr>
              <a:buSzPts val="1800"/>
              <a:buChar char="●"/>
            </a:pPr>
            <a:r>
              <a:rPr lang="en" dirty="0">
                <a:solidFill>
                  <a:srgbClr val="000000"/>
                </a:solidFill>
              </a:rPr>
              <a:t>Let’s </a:t>
            </a:r>
            <a:r>
              <a:rPr lang="en" dirty="0">
                <a:solidFill>
                  <a:srgbClr val="FF0000"/>
                </a:solidFill>
              </a:rPr>
              <a:t>calculate</a:t>
            </a:r>
            <a:r>
              <a:rPr lang="en" dirty="0">
                <a:solidFill>
                  <a:srgbClr val="000000"/>
                </a:solidFill>
              </a:rPr>
              <a:t> vs. what amount of change would be </a:t>
            </a:r>
            <a:r>
              <a:rPr lang="en" dirty="0">
                <a:solidFill>
                  <a:srgbClr val="0000FF"/>
                </a:solidFill>
              </a:rPr>
              <a:t>important to us</a:t>
            </a:r>
            <a:r>
              <a:rPr lang="en" dirty="0">
                <a:solidFill>
                  <a:srgbClr val="000000"/>
                </a:solidFill>
              </a:rPr>
              <a:t> in this context?</a:t>
            </a:r>
            <a:endParaRPr dirty="0">
              <a:solidFill>
                <a:srgbClr val="000000"/>
              </a:solidFill>
            </a:endParaRPr>
          </a:p>
          <a:p>
            <a:pPr marL="0" lvl="0" indent="0" rtl="0">
              <a:spcBef>
                <a:spcPts val="1600"/>
              </a:spcBef>
              <a:spcAft>
                <a:spcPts val="1600"/>
              </a:spcAft>
              <a:buNone/>
            </a:pPr>
            <a:r>
              <a:rPr lang="en" dirty="0">
                <a:solidFill>
                  <a:srgbClr val="000000"/>
                </a:solidFill>
              </a:rPr>
              <a:t>By the way...interest, value, perceived difficulty (or cost) of an activity are all connected to engaging in tasks </a:t>
            </a:r>
            <a:r>
              <a:rPr lang="en" dirty="0">
                <a:solidFill>
                  <a:srgbClr val="0000FF"/>
                </a:solidFill>
              </a:rPr>
              <a:t>you feel comfortable with doing</a:t>
            </a:r>
            <a:r>
              <a:rPr lang="en" dirty="0">
                <a:solidFill>
                  <a:srgbClr val="000000"/>
                </a:solidFill>
              </a:rPr>
              <a:t> and are </a:t>
            </a:r>
            <a:r>
              <a:rPr lang="en" dirty="0">
                <a:solidFill>
                  <a:srgbClr val="0000FF"/>
                </a:solidFill>
              </a:rPr>
              <a:t>important to you</a:t>
            </a:r>
            <a:r>
              <a:rPr lang="en" dirty="0">
                <a:solidFill>
                  <a:srgbClr val="000000"/>
                </a:solidFill>
              </a:rPr>
              <a:t>.  </a:t>
            </a:r>
            <a:endParaRPr dirty="0">
              <a:solidFill>
                <a:srgbClr val="000000"/>
              </a:solidFill>
            </a:endParaRPr>
          </a:p>
        </p:txBody>
      </p:sp>
    </p:spTree>
    <p:extLst>
      <p:ext uri="{BB962C8B-B14F-4D97-AF65-F5344CB8AC3E}">
        <p14:creationId xmlns:p14="http://schemas.microsoft.com/office/powerpoint/2010/main" val="154594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20143"/>
            <a:ext cx="8520600" cy="763600"/>
          </a:xfrm>
        </p:spPr>
        <p:txBody>
          <a:bodyPr>
            <a:normAutofit fontScale="90000"/>
          </a:bodyPr>
          <a:lstStyle/>
          <a:p>
            <a:r>
              <a:rPr lang="en-US" dirty="0"/>
              <a:t>Resources from Today’s Workshop</a:t>
            </a:r>
          </a:p>
        </p:txBody>
      </p:sp>
      <p:sp>
        <p:nvSpPr>
          <p:cNvPr id="3" name="Text Placeholder 2"/>
          <p:cNvSpPr>
            <a:spLocks noGrp="1"/>
          </p:cNvSpPr>
          <p:nvPr>
            <p:ph type="body" idx="1"/>
          </p:nvPr>
        </p:nvSpPr>
        <p:spPr>
          <a:xfrm>
            <a:off x="102637" y="1054359"/>
            <a:ext cx="8729663" cy="5037474"/>
          </a:xfrm>
        </p:spPr>
        <p:txBody>
          <a:bodyPr>
            <a:normAutofit fontScale="92500" lnSpcReduction="10000"/>
          </a:bodyPr>
          <a:lstStyle/>
          <a:p>
            <a:r>
              <a:rPr lang="en-US" dirty="0"/>
              <a:t>All public materials: </a:t>
            </a:r>
          </a:p>
          <a:p>
            <a:pPr lvl="1">
              <a:spcBef>
                <a:spcPts val="0"/>
              </a:spcBef>
            </a:pPr>
            <a:r>
              <a:rPr lang="en-US" dirty="0"/>
              <a:t>OSF: </a:t>
            </a:r>
            <a:r>
              <a:rPr lang="en-US" dirty="0">
                <a:hlinkClick r:id="rId2"/>
              </a:rPr>
              <a:t>https://osf.io/muy6u/</a:t>
            </a:r>
            <a:r>
              <a:rPr lang="en-US" dirty="0"/>
              <a:t> </a:t>
            </a:r>
          </a:p>
          <a:p>
            <a:pPr lvl="1">
              <a:spcBef>
                <a:spcPts val="0"/>
              </a:spcBef>
            </a:pPr>
            <a:r>
              <a:rPr lang="en-US" dirty="0"/>
              <a:t>GitHub: </a:t>
            </a:r>
            <a:r>
              <a:rPr lang="en-US" dirty="0">
                <a:hlinkClick r:id="rId3"/>
              </a:rPr>
              <a:t>https://github.com/rcalinjageman/New_Stats_Teaching_Resources</a:t>
            </a:r>
            <a:r>
              <a:rPr lang="en-US" dirty="0"/>
              <a:t> </a:t>
            </a:r>
          </a:p>
          <a:p>
            <a:endParaRPr lang="en-US" dirty="0"/>
          </a:p>
          <a:p>
            <a:r>
              <a:rPr lang="en-US" dirty="0"/>
              <a:t>Private instructor resources:</a:t>
            </a:r>
          </a:p>
          <a:p>
            <a:pPr lvl="1">
              <a:spcBef>
                <a:spcPts val="0"/>
              </a:spcBef>
            </a:pPr>
            <a:r>
              <a:rPr lang="en-US" dirty="0">
                <a:hlinkClick r:id="rId4"/>
              </a:rPr>
              <a:t>https://tinyurl.com/newstats-instructor</a:t>
            </a:r>
            <a:endParaRPr lang="en-US" dirty="0"/>
          </a:p>
          <a:p>
            <a:pPr lvl="1">
              <a:spcBef>
                <a:spcPts val="0"/>
              </a:spcBef>
            </a:pPr>
            <a:r>
              <a:rPr lang="en-US" dirty="0"/>
              <a:t>Email Bob for complete Canvas courses (rcainjageman@dom.edu) </a:t>
            </a:r>
          </a:p>
          <a:p>
            <a:pPr lvl="1">
              <a:spcBef>
                <a:spcPts val="0"/>
              </a:spcBef>
            </a:pPr>
            <a:endParaRPr lang="en-US" dirty="0"/>
          </a:p>
          <a:p>
            <a:r>
              <a:rPr lang="en-US" dirty="0"/>
              <a:t>Us!</a:t>
            </a:r>
          </a:p>
          <a:p>
            <a:pPr lvl="1">
              <a:spcBef>
                <a:spcPts val="0"/>
              </a:spcBef>
            </a:pPr>
            <a:r>
              <a:rPr lang="en-US" dirty="0">
                <a:hlinkClick r:id="rId5"/>
              </a:rPr>
              <a:t>rcalinjageman@dom.edu</a:t>
            </a:r>
            <a:r>
              <a:rPr lang="en-US" dirty="0"/>
              <a:t>   @</a:t>
            </a:r>
            <a:r>
              <a:rPr lang="en-US" dirty="0" err="1"/>
              <a:t>TheNewStats</a:t>
            </a:r>
            <a:endParaRPr lang="en-US" dirty="0"/>
          </a:p>
          <a:p>
            <a:pPr lvl="1">
              <a:spcBef>
                <a:spcPts val="0"/>
              </a:spcBef>
            </a:pPr>
            <a:r>
              <a:rPr lang="en-US" dirty="0">
                <a:hlinkClick r:id="rId6"/>
              </a:rPr>
              <a:t>tamarah.f.smith@cabrini.edu</a:t>
            </a:r>
            <a:r>
              <a:rPr lang="en-US" dirty="0"/>
              <a:t> </a:t>
            </a:r>
          </a:p>
          <a:p>
            <a:pPr marL="114300" indent="0">
              <a:buNone/>
            </a:pPr>
            <a:endParaRPr lang="en-US" dirty="0"/>
          </a:p>
          <a:p>
            <a:r>
              <a:rPr lang="en-US" dirty="0"/>
              <a:t>Community:</a:t>
            </a:r>
          </a:p>
          <a:p>
            <a:pPr lvl="1">
              <a:spcBef>
                <a:spcPts val="0"/>
              </a:spcBef>
            </a:pPr>
            <a:r>
              <a:rPr lang="en-US" dirty="0">
                <a:solidFill>
                  <a:srgbClr val="000000"/>
                </a:solidFill>
              </a:rPr>
              <a:t>Contribute to the OSF project </a:t>
            </a:r>
          </a:p>
          <a:p>
            <a:pPr lvl="1">
              <a:spcBef>
                <a:spcPts val="0"/>
              </a:spcBef>
            </a:pPr>
            <a:r>
              <a:rPr lang="en-US" dirty="0">
                <a:solidFill>
                  <a:srgbClr val="000000"/>
                </a:solidFill>
              </a:rPr>
              <a:t>Twitter, blog</a:t>
            </a:r>
          </a:p>
          <a:p>
            <a:pPr lvl="1">
              <a:spcBef>
                <a:spcPts val="0"/>
              </a:spcBef>
            </a:pPr>
            <a:r>
              <a:rPr lang="en-US" dirty="0">
                <a:solidFill>
                  <a:srgbClr val="000000"/>
                </a:solidFill>
              </a:rPr>
              <a:t>Let’s start an email chain or list-</a:t>
            </a:r>
            <a:r>
              <a:rPr lang="en-US" dirty="0" err="1">
                <a:solidFill>
                  <a:srgbClr val="000000"/>
                </a:solidFill>
              </a:rPr>
              <a:t>serv</a:t>
            </a:r>
            <a:r>
              <a:rPr lang="en-US" dirty="0">
                <a:solidFill>
                  <a:srgbClr val="000000"/>
                </a:solidFill>
              </a:rPr>
              <a:t> to help each </a:t>
            </a:r>
            <a:r>
              <a:rPr lang="en-US">
                <a:solidFill>
                  <a:srgbClr val="000000"/>
                </a:solidFill>
              </a:rPr>
              <a:t>other out</a:t>
            </a:r>
            <a:endParaRPr lang="en-US" dirty="0">
              <a:solidFill>
                <a:srgbClr val="000000"/>
              </a:solidFill>
            </a:endParaRPr>
          </a:p>
          <a:p>
            <a:pPr lvl="1"/>
            <a:endParaRPr lang="en-US" dirty="0">
              <a:solidFill>
                <a:srgbClr val="000000"/>
              </a:solidFill>
            </a:endParaRPr>
          </a:p>
          <a:p>
            <a:pPr lvl="1"/>
            <a:endParaRPr lang="en-US" b="1" dirty="0">
              <a:solidFill>
                <a:srgbClr val="000000"/>
              </a:solidFill>
            </a:endParaRPr>
          </a:p>
          <a:p>
            <a:pPr lvl="1"/>
            <a:endParaRPr lang="en-US" dirty="0"/>
          </a:p>
          <a:p>
            <a:pPr lvl="1"/>
            <a:endParaRPr lang="en-US" dirty="0"/>
          </a:p>
        </p:txBody>
      </p:sp>
    </p:spTree>
    <p:extLst>
      <p:ext uri="{BB962C8B-B14F-4D97-AF65-F5344CB8AC3E}">
        <p14:creationId xmlns:p14="http://schemas.microsoft.com/office/powerpoint/2010/main" val="36955626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a:p>
            <a:endParaRPr lang="en-US" dirty="0"/>
          </a:p>
          <a:p>
            <a:pPr marL="114300" indent="0" algn="ctr">
              <a:buNone/>
            </a:pPr>
            <a:r>
              <a:rPr lang="en-US" sz="5400" b="1" dirty="0"/>
              <a:t>THANK YOU! </a:t>
            </a:r>
          </a:p>
        </p:txBody>
      </p:sp>
    </p:spTree>
    <p:extLst>
      <p:ext uri="{BB962C8B-B14F-4D97-AF65-F5344CB8AC3E}">
        <p14:creationId xmlns:p14="http://schemas.microsoft.com/office/powerpoint/2010/main" val="344858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independent samples t-test</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2"/>
            <a:endParaRPr lang="en-US" dirty="0"/>
          </a:p>
          <a:p>
            <a:pPr lvl="1"/>
            <a:endParaRPr lang="en-US" dirty="0"/>
          </a:p>
        </p:txBody>
      </p:sp>
      <p:sp>
        <p:nvSpPr>
          <p:cNvPr id="4" name="Right Brace 3"/>
          <p:cNvSpPr/>
          <p:nvPr/>
        </p:nvSpPr>
        <p:spPr>
          <a:xfrm>
            <a:off x="5581650" y="3390901"/>
            <a:ext cx="514350" cy="11811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188427" y="3678128"/>
            <a:ext cx="2618602" cy="646331"/>
          </a:xfrm>
          <a:prstGeom prst="rect">
            <a:avLst/>
          </a:prstGeom>
          <a:noFill/>
        </p:spPr>
        <p:txBody>
          <a:bodyPr wrap="none" rtlCol="0">
            <a:spAutoFit/>
          </a:bodyPr>
          <a:lstStyle/>
          <a:p>
            <a:r>
              <a:rPr lang="en-US" dirty="0"/>
              <a:t>Will build on </a:t>
            </a:r>
            <a:r>
              <a:rPr lang="en-US" b="1" dirty="0"/>
              <a:t>and</a:t>
            </a:r>
          </a:p>
          <a:p>
            <a:r>
              <a:rPr lang="en-US" dirty="0"/>
              <a:t>solidify these foundations</a:t>
            </a:r>
          </a:p>
        </p:txBody>
      </p:sp>
    </p:spTree>
    <p:extLst>
      <p:ext uri="{BB962C8B-B14F-4D97-AF65-F5344CB8AC3E}">
        <p14:creationId xmlns:p14="http://schemas.microsoft.com/office/powerpoint/2010/main" val="45699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178300"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5" name="TextBox 4">
            <a:extLst>
              <a:ext uri="{FF2B5EF4-FFF2-40B4-BE49-F238E27FC236}">
                <a16:creationId xmlns:a16="http://schemas.microsoft.com/office/drawing/2014/main" id="{D921D28B-8938-47AC-8BEB-46A8C8916CBF}"/>
              </a:ext>
            </a:extLst>
          </p:cNvPr>
          <p:cNvSpPr txBox="1"/>
          <p:nvPr/>
        </p:nvSpPr>
        <p:spPr>
          <a:xfrm rot="16200000">
            <a:off x="-812516" y="3681410"/>
            <a:ext cx="2131694" cy="369332"/>
          </a:xfrm>
          <a:prstGeom prst="rect">
            <a:avLst/>
          </a:prstGeom>
          <a:noFill/>
        </p:spPr>
        <p:txBody>
          <a:bodyPr wrap="square" rtlCol="0">
            <a:spAutoFit/>
          </a:bodyPr>
          <a:lstStyle/>
          <a:p>
            <a:r>
              <a:rPr lang="en-US" dirty="0"/>
              <a:t>Error bars are 1 SEM</a:t>
            </a:r>
          </a:p>
        </p:txBody>
      </p:sp>
    </p:spTree>
    <p:extLst>
      <p:ext uri="{BB962C8B-B14F-4D97-AF65-F5344CB8AC3E}">
        <p14:creationId xmlns:p14="http://schemas.microsoft.com/office/powerpoint/2010/main" val="3097610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071" y="1905000"/>
            <a:ext cx="4684057" cy="4191000"/>
          </a:xfrm>
          <a:prstGeom prst="rect">
            <a:avLst/>
          </a:prstGeom>
        </p:spPr>
      </p:pic>
      <p:sp>
        <p:nvSpPr>
          <p:cNvPr id="2" name="Title 1"/>
          <p:cNvSpPr>
            <a:spLocks noGrp="1"/>
          </p:cNvSpPr>
          <p:nvPr>
            <p:ph type="title"/>
          </p:nvPr>
        </p:nvSpPr>
        <p:spPr>
          <a:xfrm>
            <a:off x="437997" y="29670"/>
            <a:ext cx="8229600" cy="789140"/>
          </a:xfrm>
        </p:spPr>
        <p:txBody>
          <a:bodyPr/>
          <a:lstStyle/>
          <a:p>
            <a:r>
              <a:rPr lang="en-US" dirty="0"/>
              <a:t>Does Caffeine Affect Memory?</a:t>
            </a:r>
          </a:p>
        </p:txBody>
      </p:sp>
      <p:sp>
        <p:nvSpPr>
          <p:cNvPr id="4" name="Content Placeholder 3"/>
          <p:cNvSpPr>
            <a:spLocks noGrp="1"/>
          </p:cNvSpPr>
          <p:nvPr>
            <p:ph sz="half" idx="2"/>
          </p:nvPr>
        </p:nvSpPr>
        <p:spPr>
          <a:xfrm>
            <a:off x="4965700" y="2630999"/>
            <a:ext cx="4049962" cy="2662314"/>
          </a:xfrm>
        </p:spPr>
        <p:txBody>
          <a:bodyPr/>
          <a:lstStyle/>
          <a:p>
            <a:pPr marL="0" indent="0">
              <a:buNone/>
            </a:pPr>
            <a:r>
              <a:rPr lang="en-US" dirty="0"/>
              <a:t>Group difference was statistically significant (</a:t>
            </a:r>
            <a:r>
              <a:rPr lang="en-US" i="1" dirty="0"/>
              <a:t>t</a:t>
            </a:r>
            <a:r>
              <a:rPr lang="en-US" dirty="0"/>
              <a:t>(42) = 2.04, </a:t>
            </a:r>
            <a:r>
              <a:rPr lang="en-US" i="1" dirty="0"/>
              <a:t>p </a:t>
            </a:r>
            <a:r>
              <a:rPr lang="en-US" dirty="0"/>
              <a:t>= 0.05).</a:t>
            </a:r>
          </a:p>
          <a:p>
            <a:pPr marL="0" indent="0">
              <a:buNone/>
            </a:pPr>
            <a:endParaRPr lang="en-US" dirty="0"/>
          </a:p>
          <a:p>
            <a:pPr marL="0" indent="0">
              <a:buNone/>
            </a:pPr>
            <a:r>
              <a:rPr lang="en-US" dirty="0"/>
              <a:t>Caffeine improves memory.</a:t>
            </a:r>
          </a:p>
          <a:p>
            <a:endParaRPr lang="en-US" dirty="0"/>
          </a:p>
        </p:txBody>
      </p:sp>
      <p:sp>
        <p:nvSpPr>
          <p:cNvPr id="6" name="TextBox 5"/>
          <p:cNvSpPr txBox="1"/>
          <p:nvPr/>
        </p:nvSpPr>
        <p:spPr>
          <a:xfrm>
            <a:off x="5718147" y="6536767"/>
            <a:ext cx="3600505" cy="338554"/>
          </a:xfrm>
          <a:prstGeom prst="rect">
            <a:avLst/>
          </a:prstGeom>
          <a:noFill/>
        </p:spPr>
        <p:txBody>
          <a:bodyPr wrap="square" rtlCol="0">
            <a:spAutoFit/>
          </a:bodyPr>
          <a:lstStyle/>
          <a:p>
            <a:r>
              <a:rPr lang="en-US" sz="1600" dirty="0">
                <a:latin typeface="Calibri" panose="020F0502020204030204" pitchFamily="34" charset="0"/>
              </a:rPr>
              <a:t>Data modeled after </a:t>
            </a:r>
            <a:r>
              <a:rPr lang="en-US" sz="1600" dirty="0" err="1">
                <a:latin typeface="Calibri" panose="020F0502020204030204" pitchFamily="34" charset="0"/>
              </a:rPr>
              <a:t>Borota</a:t>
            </a:r>
            <a:r>
              <a:rPr lang="en-US" sz="1600" dirty="0">
                <a:latin typeface="Calibri" panose="020F0502020204030204" pitchFamily="34" charset="0"/>
              </a:rPr>
              <a:t> et al. (2014)</a:t>
            </a:r>
          </a:p>
        </p:txBody>
      </p:sp>
      <p:sp>
        <p:nvSpPr>
          <p:cNvPr id="7" name="Title 1"/>
          <p:cNvSpPr txBox="1">
            <a:spLocks/>
          </p:cNvSpPr>
          <p:nvPr/>
        </p:nvSpPr>
        <p:spPr>
          <a:xfrm>
            <a:off x="340720" y="21871"/>
            <a:ext cx="8229600" cy="876664"/>
          </a:xfrm>
          <a:prstGeom prst="rect">
            <a:avLst/>
          </a:prstGeom>
          <a:solidFill>
            <a:schemeClr val="bg1"/>
          </a:solidFill>
        </p:spPr>
        <p:txBody>
          <a:bodyPr vert="horz" lIns="91440" tIns="45720" rIns="91440" bIns="45720" rtlCol="0" anchor="ctr">
            <a:normAutofit fontScale="90000"/>
          </a:bodyPr>
          <a:lstStyle>
            <a:lvl1pPr algn="l" defTabSz="914400" rtl="0" eaLnBrk="1" latinLnBrk="0" hangingPunct="1">
              <a:spcBef>
                <a:spcPct val="0"/>
              </a:spcBef>
              <a:buNone/>
              <a:defRPr sz="4000" b="1" kern="1200">
                <a:solidFill>
                  <a:schemeClr val="tx2"/>
                </a:solidFill>
                <a:latin typeface="+mj-lt"/>
                <a:ea typeface="+mj-ea"/>
                <a:cs typeface="+mj-cs"/>
              </a:defRPr>
            </a:lvl1pPr>
          </a:lstStyle>
          <a:p>
            <a:pPr fontAlgn="auto">
              <a:spcAft>
                <a:spcPts val="0"/>
              </a:spcAft>
            </a:pPr>
            <a:r>
              <a:rPr lang="en-US" dirty="0">
                <a:solidFill>
                  <a:schemeClr val="tx1"/>
                </a:solidFill>
              </a:rPr>
              <a:t>How Much Does Caffeine Affect Memory?</a:t>
            </a: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341" y="1165341"/>
            <a:ext cx="4461752" cy="5439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useBgFill="1">
        <p:nvSpPr>
          <p:cNvPr id="9" name="Content Placeholder 3"/>
          <p:cNvSpPr>
            <a:spLocks noGrp="1"/>
          </p:cNvSpPr>
          <p:nvPr>
            <p:ph sz="half" idx="2"/>
          </p:nvPr>
        </p:nvSpPr>
        <p:spPr>
          <a:xfrm>
            <a:off x="4702363" y="1894081"/>
            <a:ext cx="4441637" cy="4310343"/>
          </a:xfrm>
        </p:spPr>
        <p:txBody>
          <a:bodyPr>
            <a:normAutofit/>
          </a:bodyPr>
          <a:lstStyle/>
          <a:p>
            <a:pPr marL="0" indent="0">
              <a:buNone/>
            </a:pPr>
            <a:r>
              <a:rPr lang="en-US" dirty="0"/>
              <a:t>Caffeine benefit:</a:t>
            </a:r>
            <a:br>
              <a:rPr lang="en-US" dirty="0"/>
            </a:br>
            <a:r>
              <a:rPr lang="en-US" sz="1900" i="1" dirty="0" err="1"/>
              <a:t>M</a:t>
            </a:r>
            <a:r>
              <a:rPr lang="en-US" sz="1900" baseline="-25000" dirty="0" err="1"/>
              <a:t>caffeine</a:t>
            </a:r>
            <a:r>
              <a:rPr lang="en-US" sz="1900" dirty="0" err="1"/>
              <a:t>-</a:t>
            </a:r>
            <a:r>
              <a:rPr lang="en-US" sz="1900" i="1" dirty="0" err="1"/>
              <a:t>M</a:t>
            </a:r>
            <a:r>
              <a:rPr lang="en-US" sz="1900" baseline="-25000" dirty="0" err="1"/>
              <a:t>placebo</a:t>
            </a:r>
            <a:r>
              <a:rPr lang="en-US" sz="1900" dirty="0"/>
              <a:t> = 0.09, 95% CI[0.001, 0.18]</a:t>
            </a:r>
          </a:p>
          <a:p>
            <a:pPr marL="0" indent="0">
              <a:buNone/>
            </a:pPr>
            <a:endParaRPr lang="en-US" dirty="0"/>
          </a:p>
          <a:p>
            <a:pPr marL="0" indent="0">
              <a:buNone/>
            </a:pPr>
            <a:r>
              <a:rPr lang="en-US" sz="2400" dirty="0"/>
              <a:t>The data are consistent with anywhere from a vanishingly small up to a very large effect.  Need more data; caffeine probably doesn’t hurt memory.</a:t>
            </a:r>
          </a:p>
          <a:p>
            <a:pPr marL="0" indent="0">
              <a:buNone/>
            </a:pPr>
            <a:endParaRPr lang="en-US" dirty="0"/>
          </a:p>
        </p:txBody>
      </p:sp>
      <p:sp>
        <p:nvSpPr>
          <p:cNvPr id="10" name="Rectangular Callout 9"/>
          <p:cNvSpPr/>
          <p:nvPr/>
        </p:nvSpPr>
        <p:spPr>
          <a:xfrm>
            <a:off x="1221990" y="788557"/>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sp>
        <p:nvSpPr>
          <p:cNvPr id="11" name="Rectangular Callout 10"/>
          <p:cNvSpPr/>
          <p:nvPr/>
        </p:nvSpPr>
        <p:spPr>
          <a:xfrm>
            <a:off x="784471" y="6374461"/>
            <a:ext cx="4512767" cy="461665"/>
          </a:xfrm>
          <a:prstGeom prst="wedgeRectCallout">
            <a:avLst>
              <a:gd name="adj1" fmla="val -39699"/>
              <a:gd name="adj2" fmla="val -990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Plot shows data, effect size, and CI</a:t>
            </a:r>
          </a:p>
        </p:txBody>
      </p:sp>
      <p:sp>
        <p:nvSpPr>
          <p:cNvPr id="12" name="Rectangular Callout 11"/>
          <p:cNvSpPr/>
          <p:nvPr/>
        </p:nvSpPr>
        <p:spPr>
          <a:xfrm>
            <a:off x="5184747" y="796934"/>
            <a:ext cx="3600505" cy="878155"/>
          </a:xfrm>
          <a:prstGeom prst="wedgeRectCallout">
            <a:avLst>
              <a:gd name="adj1" fmla="val 37490"/>
              <a:gd name="adj2" fmla="val 116265"/>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CI represents uncertainty estimating pop. parameter</a:t>
            </a:r>
          </a:p>
        </p:txBody>
      </p:sp>
      <p:sp>
        <p:nvSpPr>
          <p:cNvPr id="14" name="Rectangular Callout 13"/>
          <p:cNvSpPr/>
          <p:nvPr/>
        </p:nvSpPr>
        <p:spPr>
          <a:xfrm>
            <a:off x="5184747" y="5466444"/>
            <a:ext cx="3933670" cy="737980"/>
          </a:xfrm>
          <a:prstGeom prst="wedgeRectCallout">
            <a:avLst>
              <a:gd name="adj1" fmla="val -39009"/>
              <a:gd name="adj2" fmla="val -13199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
        <p:nvSpPr>
          <p:cNvPr id="13" name="TextBox 12">
            <a:extLst>
              <a:ext uri="{FF2B5EF4-FFF2-40B4-BE49-F238E27FC236}">
                <a16:creationId xmlns:a16="http://schemas.microsoft.com/office/drawing/2014/main" id="{F0A945C5-9928-47C1-A297-BEE42BAAFC2A}"/>
              </a:ext>
            </a:extLst>
          </p:cNvPr>
          <p:cNvSpPr txBox="1"/>
          <p:nvPr/>
        </p:nvSpPr>
        <p:spPr>
          <a:xfrm rot="16200000">
            <a:off x="-928888" y="3378279"/>
            <a:ext cx="2131694" cy="338554"/>
          </a:xfrm>
          <a:prstGeom prst="rect">
            <a:avLst/>
          </a:prstGeom>
          <a:noFill/>
        </p:spPr>
        <p:txBody>
          <a:bodyPr wrap="square" rtlCol="0">
            <a:spAutoFit/>
          </a:bodyPr>
          <a:lstStyle/>
          <a:p>
            <a:r>
              <a:rPr lang="en-US" sz="1600" dirty="0"/>
              <a:t>Error bars are 95% CIs</a:t>
            </a:r>
          </a:p>
        </p:txBody>
      </p:sp>
    </p:spTree>
    <p:extLst>
      <p:ext uri="{BB962C8B-B14F-4D97-AF65-F5344CB8AC3E}">
        <p14:creationId xmlns:p14="http://schemas.microsoft.com/office/powerpoint/2010/main" val="2222215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P spid="10" grpId="0" animBg="1"/>
      <p:bldP spid="11" grpId="0" animBg="1"/>
      <p:bldP spid="12" grpId="0" animBg="1"/>
      <p:bldP spid="14"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1825625"/>
            <a:ext cx="8300861" cy="4812242"/>
          </a:xfrm>
        </p:spPr>
        <p:txBody>
          <a:bodyPr>
            <a:normAutofit/>
          </a:bodyPr>
          <a:lstStyle/>
          <a:p>
            <a:pPr marL="0" indent="0">
              <a:buNone/>
            </a:pPr>
            <a:r>
              <a:rPr lang="en-US" dirty="0"/>
              <a:t>Student Objectives:</a:t>
            </a:r>
          </a:p>
          <a:p>
            <a:r>
              <a:rPr lang="en-US" dirty="0"/>
              <a:t>Understand the calculations</a:t>
            </a:r>
          </a:p>
          <a:p>
            <a:r>
              <a:rPr lang="en-US" dirty="0"/>
              <a:t>Effective use of software (estimation and visualization)</a:t>
            </a:r>
          </a:p>
          <a:p>
            <a:r>
              <a:rPr lang="en-US" b="1" dirty="0"/>
              <a:t>Thoughtful interpretation</a:t>
            </a:r>
          </a:p>
          <a:p>
            <a:r>
              <a:rPr lang="en-US" dirty="0"/>
              <a:t>Clear communication</a:t>
            </a:r>
          </a:p>
          <a:p>
            <a:endParaRPr lang="en-US" dirty="0"/>
          </a:p>
          <a:p>
            <a:pPr lvl="1"/>
            <a:endParaRPr lang="en-US" dirty="0"/>
          </a:p>
        </p:txBody>
      </p:sp>
    </p:spTree>
    <p:extLst>
      <p:ext uri="{BB962C8B-B14F-4D97-AF65-F5344CB8AC3E}">
        <p14:creationId xmlns:p14="http://schemas.microsoft.com/office/powerpoint/2010/main" val="355096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a:bodyPr>
          <a:lstStyle/>
          <a:p>
            <a:pPr marL="0" indent="0">
              <a:buNone/>
            </a:pPr>
            <a:r>
              <a:rPr lang="en-US" dirty="0"/>
              <a:t>The effect-size of interest is the difference between the means: </a:t>
            </a:r>
          </a:p>
          <a:p>
            <a:r>
              <a:rPr lang="en-US" dirty="0"/>
              <a:t>Raw Score: 			</a:t>
            </a:r>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r>
              <a:rPr lang="en-US" dirty="0"/>
              <a:t>Standardized Difference:	</a:t>
            </a:r>
            <a:r>
              <a:rPr lang="en-US" i="1" dirty="0"/>
              <a:t>d</a:t>
            </a:r>
            <a:r>
              <a:rPr lang="en-US" dirty="0"/>
              <a:t> = </a:t>
            </a:r>
            <a:r>
              <a:rPr lang="en-US" i="1" dirty="0" err="1"/>
              <a:t>M</a:t>
            </a:r>
            <a:r>
              <a:rPr lang="en-US" baseline="-25000" dirty="0" err="1"/>
              <a:t>diff</a:t>
            </a:r>
            <a:r>
              <a:rPr lang="en-US" dirty="0"/>
              <a:t> / </a:t>
            </a:r>
            <a:r>
              <a:rPr lang="en-US" dirty="0" err="1"/>
              <a:t>s</a:t>
            </a:r>
            <a:r>
              <a:rPr lang="en-US" baseline="-25000" dirty="0" err="1"/>
              <a:t>p</a:t>
            </a:r>
            <a:endParaRPr lang="en-US" baseline="-25000" dirty="0"/>
          </a:p>
          <a:p>
            <a:endParaRPr lang="en-US" baseline="-25000" dirty="0"/>
          </a:p>
          <a:p>
            <a:pPr marL="0" indent="0">
              <a:buNone/>
            </a:pPr>
            <a:r>
              <a:rPr lang="en-US" dirty="0"/>
              <a:t>Uncertainty can be expressed with a confidence interval:</a:t>
            </a:r>
          </a:p>
          <a:p>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p>
          <a:p>
            <a:pPr lvl="1"/>
            <a:r>
              <a:rPr lang="en-US" i="1" dirty="0"/>
              <a:t>SEM</a:t>
            </a:r>
            <a:r>
              <a:rPr lang="en-US" dirty="0"/>
              <a:t> = </a:t>
            </a:r>
            <a:r>
              <a:rPr lang="en-US" i="1" dirty="0" err="1"/>
              <a:t>s</a:t>
            </a:r>
            <a:r>
              <a:rPr lang="en-US" baseline="-25000" dirty="0" err="1"/>
              <a:t>p</a:t>
            </a:r>
            <a:r>
              <a:rPr lang="en-US" dirty="0"/>
              <a:t> * sqrt(1/</a:t>
            </a:r>
            <a:r>
              <a:rPr lang="en-US" i="1" dirty="0"/>
              <a:t>N</a:t>
            </a:r>
            <a:r>
              <a:rPr lang="en-US" baseline="-25000" dirty="0"/>
              <a:t>1</a:t>
            </a:r>
            <a:r>
              <a:rPr lang="en-US" dirty="0"/>
              <a:t> + 1/</a:t>
            </a:r>
            <a:r>
              <a:rPr lang="en-US" i="1" dirty="0"/>
              <a:t>N</a:t>
            </a:r>
            <a:r>
              <a:rPr lang="en-US" baseline="-25000" dirty="0"/>
              <a:t>2</a:t>
            </a:r>
            <a:r>
              <a:rPr lang="en-US" dirty="0"/>
              <a:t>)</a:t>
            </a:r>
          </a:p>
          <a:p>
            <a:pPr lvl="1"/>
            <a:r>
              <a:rPr lang="en-US" i="1" dirty="0" err="1"/>
              <a:t>df</a:t>
            </a:r>
            <a:r>
              <a:rPr lang="en-US" dirty="0"/>
              <a:t> = (</a:t>
            </a:r>
            <a:r>
              <a:rPr lang="en-US" i="1" dirty="0"/>
              <a:t>N</a:t>
            </a:r>
            <a:r>
              <a:rPr lang="en-US" baseline="-25000" dirty="0"/>
              <a:t>1</a:t>
            </a:r>
            <a:r>
              <a:rPr lang="en-US" dirty="0"/>
              <a:t> - 1) + (</a:t>
            </a:r>
            <a:r>
              <a:rPr lang="en-US" i="1" dirty="0"/>
              <a:t>N</a:t>
            </a:r>
            <a:r>
              <a:rPr lang="en-US" baseline="-25000" dirty="0"/>
              <a:t>2</a:t>
            </a:r>
            <a:r>
              <a:rPr lang="en-US" dirty="0"/>
              <a:t> – 1)</a:t>
            </a:r>
          </a:p>
          <a:p>
            <a:pPr lvl="1"/>
            <a:endParaRPr lang="en-US" dirty="0"/>
          </a:p>
          <a:p>
            <a:r>
              <a:rPr lang="en-US" dirty="0"/>
              <a:t>CI = [</a:t>
            </a:r>
            <a:r>
              <a:rPr lang="en-US" i="1" dirty="0" err="1"/>
              <a:t>M</a:t>
            </a:r>
            <a:r>
              <a:rPr lang="en-US" baseline="-25000" dirty="0" err="1"/>
              <a:t>diff</a:t>
            </a:r>
            <a:r>
              <a:rPr lang="en-US" dirty="0"/>
              <a:t> – </a:t>
            </a:r>
            <a:r>
              <a:rPr lang="en-US" i="1" dirty="0" err="1"/>
              <a:t>MoE</a:t>
            </a:r>
            <a:r>
              <a:rPr lang="en-US" dirty="0"/>
              <a:t>, </a:t>
            </a:r>
            <a:r>
              <a:rPr lang="en-US" i="1" dirty="0" err="1"/>
              <a:t>M</a:t>
            </a:r>
            <a:r>
              <a:rPr lang="en-US" baseline="-25000" dirty="0" err="1"/>
              <a:t>diff</a:t>
            </a:r>
            <a:r>
              <a:rPr lang="en-US" dirty="0"/>
              <a:t> + </a:t>
            </a:r>
            <a:r>
              <a:rPr lang="en-US" i="1" dirty="0" err="1"/>
              <a:t>MoE</a:t>
            </a:r>
            <a:r>
              <a:rPr lang="en-US" dirty="0"/>
              <a:t>]</a:t>
            </a:r>
          </a:p>
          <a:p>
            <a:pPr lvl="1"/>
            <a:endParaRPr lang="en-US" dirty="0"/>
          </a:p>
        </p:txBody>
      </p:sp>
      <p:sp>
        <p:nvSpPr>
          <p:cNvPr id="4" name="TextBox 3">
            <a:extLst>
              <a:ext uri="{FF2B5EF4-FFF2-40B4-BE49-F238E27FC236}">
                <a16:creationId xmlns:a16="http://schemas.microsoft.com/office/drawing/2014/main" id="{42EB50F0-C240-4939-B7A4-6DC80C89C9DD}"/>
              </a:ext>
            </a:extLst>
          </p:cNvPr>
          <p:cNvSpPr txBox="1"/>
          <p:nvPr/>
        </p:nvSpPr>
        <p:spPr>
          <a:xfrm>
            <a:off x="6198345" y="4497357"/>
            <a:ext cx="2629566" cy="1200329"/>
          </a:xfrm>
          <a:prstGeom prst="rect">
            <a:avLst/>
          </a:prstGeom>
          <a:noFill/>
          <a:ln w="12700">
            <a:solidFill>
              <a:schemeClr val="tx1"/>
            </a:solidFill>
            <a:prstDash val="dash"/>
          </a:ln>
        </p:spPr>
        <p:txBody>
          <a:bodyPr wrap="none" rtlCol="0">
            <a:spAutoFit/>
          </a:bodyPr>
          <a:lstStyle/>
          <a:p>
            <a:r>
              <a:rPr lang="en-US" sz="2400" dirty="0"/>
              <a:t>Decision-Making:</a:t>
            </a:r>
          </a:p>
          <a:p>
            <a:r>
              <a:rPr lang="en-US" sz="2400" dirty="0"/>
              <a:t>t = </a:t>
            </a:r>
            <a:r>
              <a:rPr lang="en-US" sz="2400" dirty="0" err="1"/>
              <a:t>M</a:t>
            </a:r>
            <a:r>
              <a:rPr lang="en-US" sz="2400" baseline="-25000" dirty="0" err="1"/>
              <a:t>diff</a:t>
            </a:r>
            <a:r>
              <a:rPr lang="en-US" sz="2400" dirty="0"/>
              <a:t> / SEM</a:t>
            </a:r>
          </a:p>
          <a:p>
            <a:r>
              <a:rPr lang="en-US" sz="2400" dirty="0"/>
              <a:t>Compare to </a:t>
            </a:r>
            <a:r>
              <a:rPr lang="en-US" sz="2400" dirty="0" err="1"/>
              <a:t>t</a:t>
            </a:r>
            <a:r>
              <a:rPr lang="en-US" sz="2400" baseline="-25000" dirty="0" err="1"/>
              <a:t>conf</a:t>
            </a:r>
            <a:r>
              <a:rPr lang="en-US" sz="2400" dirty="0"/>
              <a:t>(</a:t>
            </a:r>
            <a:r>
              <a:rPr lang="en-US" sz="2400" dirty="0" err="1"/>
              <a:t>df</a:t>
            </a:r>
            <a:r>
              <a:rPr lang="en-US" sz="2400" dirty="0"/>
              <a:t>)</a:t>
            </a:r>
          </a:p>
        </p:txBody>
      </p:sp>
    </p:spTree>
    <p:extLst>
      <p:ext uri="{BB962C8B-B14F-4D97-AF65-F5344CB8AC3E}">
        <p14:creationId xmlns:p14="http://schemas.microsoft.com/office/powerpoint/2010/main" val="2529771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The difference between two means</a:t>
            </a:r>
          </a:p>
        </p:txBody>
      </p:sp>
      <p:sp>
        <p:nvSpPr>
          <p:cNvPr id="3" name="Content Placeholder 2"/>
          <p:cNvSpPr>
            <a:spLocks noGrp="1"/>
          </p:cNvSpPr>
          <p:nvPr>
            <p:ph idx="1"/>
          </p:nvPr>
        </p:nvSpPr>
        <p:spPr>
          <a:xfrm>
            <a:off x="304801" y="1569156"/>
            <a:ext cx="8523110" cy="5170311"/>
          </a:xfrm>
        </p:spPr>
        <p:txBody>
          <a:bodyPr>
            <a:normAutofit lnSpcReduction="10000"/>
          </a:bodyPr>
          <a:lstStyle/>
          <a:p>
            <a:pPr marL="0" indent="0">
              <a:buNone/>
            </a:pPr>
            <a:r>
              <a:rPr lang="en-US" dirty="0"/>
              <a:t>To what extent is sex related to negative implicit attitudes about mathematics?</a:t>
            </a:r>
          </a:p>
          <a:p>
            <a:r>
              <a:rPr lang="en-US" dirty="0" err="1"/>
              <a:t>Nosek</a:t>
            </a:r>
            <a:r>
              <a:rPr lang="en-US" dirty="0"/>
              <a:t> et al. (2002) asked male and female Yale undergrads to complete IAT measures of attitudes towards art and math.</a:t>
            </a:r>
          </a:p>
          <a:p>
            <a:r>
              <a:rPr lang="en-US" dirty="0"/>
              <a:t>The first Many Labs project conducted a simplified multi-site replication (Klein et al., 2014; </a:t>
            </a:r>
            <a:r>
              <a:rPr lang="en-US" dirty="0">
                <a:hlinkClick r:id="rId2"/>
              </a:rPr>
              <a:t>https://osf.io/wx7ck/</a:t>
            </a:r>
            <a:r>
              <a:rPr lang="en-US" dirty="0"/>
              <a:t>)</a:t>
            </a:r>
          </a:p>
          <a:p>
            <a:r>
              <a:rPr lang="en-US" dirty="0"/>
              <a:t>IAT scores are calculated:</a:t>
            </a:r>
          </a:p>
          <a:p>
            <a:pPr lvl="1"/>
            <a:r>
              <a:rPr lang="en-US" dirty="0"/>
              <a:t>&gt;0 indicates more bias against math</a:t>
            </a:r>
          </a:p>
          <a:p>
            <a:pPr lvl="1"/>
            <a:r>
              <a:rPr lang="en-US" dirty="0"/>
              <a:t>0 indicates equal feelings between art/math</a:t>
            </a:r>
          </a:p>
          <a:p>
            <a:pPr lvl="1"/>
            <a:r>
              <a:rPr lang="en-US" dirty="0"/>
              <a:t>&lt; 0 indicates more bias against art</a:t>
            </a:r>
          </a:p>
          <a:p>
            <a:r>
              <a:rPr lang="en-US" dirty="0"/>
              <a:t>Let’s analyze data from the SDSU lab together</a:t>
            </a:r>
          </a:p>
          <a:p>
            <a:pPr marL="0" indent="0">
              <a:buNone/>
            </a:pPr>
            <a:endParaRPr lang="en-US" dirty="0"/>
          </a:p>
          <a:p>
            <a:pPr lvl="1"/>
            <a:endParaRPr lang="en-US" dirty="0"/>
          </a:p>
        </p:txBody>
      </p:sp>
    </p:spTree>
    <p:extLst>
      <p:ext uri="{BB962C8B-B14F-4D97-AF65-F5344CB8AC3E}">
        <p14:creationId xmlns:p14="http://schemas.microsoft.com/office/powerpoint/2010/main" val="359502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A556-BCCC-44B8-BC55-F1F6FD91998C}"/>
              </a:ext>
            </a:extLst>
          </p:cNvPr>
          <p:cNvSpPr>
            <a:spLocks noGrp="1"/>
          </p:cNvSpPr>
          <p:nvPr>
            <p:ph type="title"/>
          </p:nvPr>
        </p:nvSpPr>
        <p:spPr>
          <a:xfrm>
            <a:off x="628650" y="176666"/>
            <a:ext cx="7886700" cy="784387"/>
          </a:xfrm>
        </p:spPr>
        <p:txBody>
          <a:bodyPr>
            <a:normAutofit fontScale="90000"/>
          </a:bodyPr>
          <a:lstStyle/>
          <a:p>
            <a:r>
              <a:rPr lang="en-US" dirty="0" err="1"/>
              <a:t>Jamovi</a:t>
            </a:r>
            <a:r>
              <a:rPr lang="en-US" dirty="0"/>
              <a:t> with </a:t>
            </a:r>
            <a:r>
              <a:rPr lang="en-US" dirty="0" err="1"/>
              <a:t>EstimationStats</a:t>
            </a:r>
            <a:r>
              <a:rPr lang="en-US" dirty="0"/>
              <a:t> Module</a:t>
            </a:r>
          </a:p>
        </p:txBody>
      </p:sp>
      <p:sp>
        <p:nvSpPr>
          <p:cNvPr id="3" name="Content Placeholder 2">
            <a:extLst>
              <a:ext uri="{FF2B5EF4-FFF2-40B4-BE49-F238E27FC236}">
                <a16:creationId xmlns:a16="http://schemas.microsoft.com/office/drawing/2014/main" id="{9C2A48D2-7D5D-4A9A-B867-139A5012186A}"/>
              </a:ext>
            </a:extLst>
          </p:cNvPr>
          <p:cNvSpPr>
            <a:spLocks noGrp="1"/>
          </p:cNvSpPr>
          <p:nvPr>
            <p:ph idx="1"/>
          </p:nvPr>
        </p:nvSpPr>
        <p:spPr>
          <a:xfrm>
            <a:off x="289249" y="961052"/>
            <a:ext cx="8761445" cy="5654351"/>
          </a:xfrm>
        </p:spPr>
        <p:txBody>
          <a:bodyPr>
            <a:normAutofit fontScale="77500" lnSpcReduction="20000"/>
          </a:bodyPr>
          <a:lstStyle/>
          <a:p>
            <a:r>
              <a:rPr lang="en-US" dirty="0"/>
              <a:t>Download and install </a:t>
            </a:r>
            <a:r>
              <a:rPr lang="en-US" dirty="0" err="1"/>
              <a:t>Jamovi</a:t>
            </a:r>
            <a:r>
              <a:rPr lang="en-US" dirty="0"/>
              <a:t> (</a:t>
            </a:r>
            <a:r>
              <a:rPr lang="en-US" dirty="0">
                <a:hlinkClick r:id="rId2"/>
              </a:rPr>
              <a:t>https://jamovi.org</a:t>
            </a:r>
            <a:r>
              <a:rPr lang="en-US" dirty="0"/>
              <a:t>)</a:t>
            </a:r>
          </a:p>
          <a:p>
            <a:r>
              <a:rPr lang="en-US" dirty="0"/>
              <a:t>Obtain </a:t>
            </a:r>
            <a:r>
              <a:rPr lang="en-US" dirty="0" err="1"/>
              <a:t>NewStats</a:t>
            </a:r>
            <a:r>
              <a:rPr lang="en-US" dirty="0"/>
              <a:t> module for </a:t>
            </a:r>
            <a:r>
              <a:rPr lang="en-US" dirty="0" err="1"/>
              <a:t>Jamovi</a:t>
            </a:r>
            <a:r>
              <a:rPr lang="en-US" dirty="0"/>
              <a:t>:</a:t>
            </a:r>
          </a:p>
          <a:p>
            <a:pPr lvl="1"/>
            <a:r>
              <a:rPr lang="en-US" dirty="0"/>
              <a:t>Under “software tools\</a:t>
            </a:r>
            <a:r>
              <a:rPr lang="en-US" dirty="0" err="1"/>
              <a:t>jamovi</a:t>
            </a:r>
            <a:r>
              <a:rPr lang="en-US" dirty="0"/>
              <a:t> module” in workshop pack</a:t>
            </a:r>
          </a:p>
          <a:p>
            <a:pPr lvl="1"/>
            <a:r>
              <a:rPr lang="en-US" dirty="0"/>
              <a:t>Or download directly at: </a:t>
            </a:r>
            <a:r>
              <a:rPr lang="en-US" b="1" dirty="0">
                <a:hlinkClick r:id="rId3"/>
              </a:rPr>
              <a:t>https://tinyurl.com/newstats-module</a:t>
            </a:r>
            <a:endParaRPr lang="en-US" b="1" dirty="0"/>
          </a:p>
          <a:p>
            <a:r>
              <a:rPr lang="en-US" dirty="0"/>
              <a:t>Open </a:t>
            </a:r>
            <a:r>
              <a:rPr lang="en-US" dirty="0" err="1"/>
              <a:t>Jamovi</a:t>
            </a:r>
            <a:endParaRPr lang="en-US" dirty="0"/>
          </a:p>
          <a:p>
            <a:r>
              <a:rPr lang="en-US" dirty="0"/>
              <a:t>Click the + button for adding a module and choose “</a:t>
            </a:r>
            <a:r>
              <a:rPr lang="en-US" dirty="0" err="1"/>
              <a:t>jamovi</a:t>
            </a:r>
            <a:r>
              <a:rPr lang="en-US" dirty="0"/>
              <a:t> library”</a:t>
            </a:r>
          </a:p>
          <a:p>
            <a:r>
              <a:rPr lang="en-US" dirty="0"/>
              <a:t>Click “</a:t>
            </a:r>
            <a:r>
              <a:rPr lang="en-US" dirty="0" err="1"/>
              <a:t>sideload</a:t>
            </a:r>
            <a:r>
              <a:rPr lang="en-US" dirty="0"/>
              <a:t>” tab</a:t>
            </a:r>
          </a:p>
          <a:p>
            <a:r>
              <a:rPr lang="en-US" dirty="0"/>
              <a:t>Double-click the + button and navigate to the module you downloaded</a:t>
            </a:r>
          </a:p>
          <a:p>
            <a:r>
              <a:rPr lang="en-US" dirty="0"/>
              <a:t>Download the SDSU lab data:</a:t>
            </a:r>
          </a:p>
          <a:p>
            <a:pPr lvl="1"/>
            <a:r>
              <a:rPr lang="en-US" dirty="0">
                <a:hlinkClick r:id="rId4"/>
              </a:rPr>
              <a:t>https://osf.io/muy6u/files/</a:t>
            </a:r>
            <a:r>
              <a:rPr lang="en-US" dirty="0"/>
              <a:t> </a:t>
            </a:r>
          </a:p>
          <a:p>
            <a:pPr lvl="1"/>
            <a:r>
              <a:rPr lang="en-US" dirty="0"/>
              <a:t>Or clone from </a:t>
            </a:r>
            <a:r>
              <a:rPr lang="en-US" dirty="0" err="1"/>
              <a:t>github</a:t>
            </a:r>
            <a:r>
              <a:rPr lang="en-US" dirty="0"/>
              <a:t>: </a:t>
            </a:r>
            <a:r>
              <a:rPr lang="en-US" dirty="0">
                <a:hlinkClick r:id="rId5"/>
              </a:rPr>
              <a:t>https://github.com/rcalinjageman/New_Stats_Teaching_Resources</a:t>
            </a:r>
            <a:r>
              <a:rPr lang="en-US" dirty="0"/>
              <a:t> </a:t>
            </a:r>
          </a:p>
          <a:p>
            <a:pPr marL="0" indent="0">
              <a:buNone/>
            </a:pPr>
            <a:endParaRPr lang="en-US" dirty="0"/>
          </a:p>
          <a:p>
            <a:pPr marL="0" indent="0">
              <a:buNone/>
            </a:pPr>
            <a:r>
              <a:rPr lang="en-US" dirty="0"/>
              <a:t>Or:</a:t>
            </a:r>
          </a:p>
          <a:p>
            <a:r>
              <a:rPr lang="en-US" dirty="0"/>
              <a:t>ESCI Part 1, “Data Two” tab (in “software tools\</a:t>
            </a:r>
            <a:r>
              <a:rPr lang="en-US" dirty="0" err="1"/>
              <a:t>esci</a:t>
            </a:r>
            <a:r>
              <a:rPr lang="en-US" dirty="0"/>
              <a:t>” folder)</a:t>
            </a:r>
          </a:p>
          <a:p>
            <a:r>
              <a:rPr lang="en-US" dirty="0"/>
              <a:t>Or EstimationStats.com</a:t>
            </a:r>
          </a:p>
          <a:p>
            <a:r>
              <a:rPr lang="en-US" dirty="0"/>
              <a:t>Or whatever other tool you’</a:t>
            </a:r>
          </a:p>
        </p:txBody>
      </p:sp>
    </p:spTree>
    <p:extLst>
      <p:ext uri="{BB962C8B-B14F-4D97-AF65-F5344CB8AC3E}">
        <p14:creationId xmlns:p14="http://schemas.microsoft.com/office/powerpoint/2010/main" val="3310254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472A9-AFCA-45F9-9684-3B3DC0D1AC5B}"/>
              </a:ext>
            </a:extLst>
          </p:cNvPr>
          <p:cNvPicPr>
            <a:picLocks noChangeAspect="1"/>
          </p:cNvPicPr>
          <p:nvPr/>
        </p:nvPicPr>
        <p:blipFill rotWithShape="1">
          <a:blip r:embed="rId2"/>
          <a:srcRect l="8061" r="44694" b="21572"/>
          <a:stretch/>
        </p:blipFill>
        <p:spPr>
          <a:xfrm>
            <a:off x="438539" y="149289"/>
            <a:ext cx="7184572" cy="6708711"/>
          </a:xfrm>
          <a:prstGeom prst="rect">
            <a:avLst/>
          </a:prstGeom>
        </p:spPr>
      </p:pic>
      <p:sp>
        <p:nvSpPr>
          <p:cNvPr id="5" name="Star: 5 Points 4">
            <a:extLst>
              <a:ext uri="{FF2B5EF4-FFF2-40B4-BE49-F238E27FC236}">
                <a16:creationId xmlns:a16="http://schemas.microsoft.com/office/drawing/2014/main" id="{2F29753B-A68B-4982-888F-DA0C5E263176}"/>
              </a:ext>
            </a:extLst>
          </p:cNvPr>
          <p:cNvSpPr/>
          <p:nvPr/>
        </p:nvSpPr>
        <p:spPr>
          <a:xfrm>
            <a:off x="5551714" y="132494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5A1802-492C-4BAE-B89C-878775763871}"/>
              </a:ext>
            </a:extLst>
          </p:cNvPr>
          <p:cNvPicPr>
            <a:picLocks noChangeAspect="1"/>
          </p:cNvPicPr>
          <p:nvPr/>
        </p:nvPicPr>
        <p:blipFill rotWithShape="1">
          <a:blip r:embed="rId3"/>
          <a:srcRect l="7755" r="44388" b="20555"/>
          <a:stretch/>
        </p:blipFill>
        <p:spPr>
          <a:xfrm>
            <a:off x="438539" y="149289"/>
            <a:ext cx="7184572" cy="6708711"/>
          </a:xfrm>
          <a:prstGeom prst="rect">
            <a:avLst/>
          </a:prstGeom>
        </p:spPr>
      </p:pic>
      <p:sp>
        <p:nvSpPr>
          <p:cNvPr id="7" name="Star: 5 Points 6">
            <a:extLst>
              <a:ext uri="{FF2B5EF4-FFF2-40B4-BE49-F238E27FC236}">
                <a16:creationId xmlns:a16="http://schemas.microsoft.com/office/drawing/2014/main" id="{3F8FF3B6-4E2D-49CD-B91F-F5769C7E767D}"/>
              </a:ext>
            </a:extLst>
          </p:cNvPr>
          <p:cNvSpPr/>
          <p:nvPr/>
        </p:nvSpPr>
        <p:spPr>
          <a:xfrm>
            <a:off x="4698274" y="190406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87964E-6C73-4D30-8E37-4C5C47299DD3}"/>
              </a:ext>
            </a:extLst>
          </p:cNvPr>
          <p:cNvPicPr>
            <a:picLocks noChangeAspect="1"/>
          </p:cNvPicPr>
          <p:nvPr/>
        </p:nvPicPr>
        <p:blipFill rotWithShape="1">
          <a:blip r:embed="rId4"/>
          <a:srcRect l="8000" r="52000" b="21976"/>
          <a:stretch/>
        </p:blipFill>
        <p:spPr>
          <a:xfrm>
            <a:off x="438850" y="149289"/>
            <a:ext cx="6114350" cy="6708712"/>
          </a:xfrm>
          <a:prstGeom prst="rect">
            <a:avLst/>
          </a:prstGeom>
        </p:spPr>
      </p:pic>
      <p:sp>
        <p:nvSpPr>
          <p:cNvPr id="9" name="Star: 5 Points 8">
            <a:extLst>
              <a:ext uri="{FF2B5EF4-FFF2-40B4-BE49-F238E27FC236}">
                <a16:creationId xmlns:a16="http://schemas.microsoft.com/office/drawing/2014/main" id="{3E3EEE00-D8A8-41BE-9E13-7E1F26E87C05}"/>
              </a:ext>
            </a:extLst>
          </p:cNvPr>
          <p:cNvSpPr/>
          <p:nvPr/>
        </p:nvSpPr>
        <p:spPr>
          <a:xfrm>
            <a:off x="4889551" y="2528907"/>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E9D2FC96-BE45-4FE1-B016-2494882FE3ED}"/>
              </a:ext>
            </a:extLst>
          </p:cNvPr>
          <p:cNvSpPr/>
          <p:nvPr/>
        </p:nvSpPr>
        <p:spPr>
          <a:xfrm>
            <a:off x="4889551" y="3144416"/>
            <a:ext cx="382555" cy="382555"/>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4F170F-55EC-4B8B-854D-1853563BCB60}"/>
              </a:ext>
            </a:extLst>
          </p:cNvPr>
          <p:cNvPicPr>
            <a:picLocks noChangeAspect="1"/>
          </p:cNvPicPr>
          <p:nvPr/>
        </p:nvPicPr>
        <p:blipFill rotWithShape="1">
          <a:blip r:embed="rId5"/>
          <a:srcRect l="40333" t="16531" r="14834" b="9043"/>
          <a:stretch/>
        </p:blipFill>
        <p:spPr>
          <a:xfrm>
            <a:off x="423143" y="155191"/>
            <a:ext cx="7199967" cy="6723175"/>
          </a:xfrm>
          <a:prstGeom prst="rect">
            <a:avLst/>
          </a:prstGeom>
        </p:spPr>
      </p:pic>
    </p:spTree>
    <p:extLst>
      <p:ext uri="{BB962C8B-B14F-4D97-AF65-F5344CB8AC3E}">
        <p14:creationId xmlns:p14="http://schemas.microsoft.com/office/powerpoint/2010/main" val="124765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50121" t="14238" r="282" b="5015"/>
          <a:stretch/>
        </p:blipFill>
        <p:spPr>
          <a:xfrm>
            <a:off x="-5523" y="365126"/>
            <a:ext cx="9149523" cy="5958348"/>
          </a:xfrm>
          <a:prstGeom prst="rect">
            <a:avLst/>
          </a:prstGeom>
        </p:spPr>
      </p:pic>
      <p:sp>
        <p:nvSpPr>
          <p:cNvPr id="5" name="Star: 5 Points 5">
            <a:extLst>
              <a:ext uri="{FF2B5EF4-FFF2-40B4-BE49-F238E27FC236}">
                <a16:creationId xmlns:a16="http://schemas.microsoft.com/office/drawing/2014/main" id="{61E1514F-7EFB-4CD0-9391-F8AB2332ECFE}"/>
              </a:ext>
            </a:extLst>
          </p:cNvPr>
          <p:cNvSpPr/>
          <p:nvPr/>
        </p:nvSpPr>
        <p:spPr>
          <a:xfrm>
            <a:off x="3809194" y="47650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rotWithShape="1">
          <a:blip r:embed="rId4"/>
          <a:srcRect l="50155" t="14453" r="1407" b="4688"/>
          <a:stretch/>
        </p:blipFill>
        <p:spPr>
          <a:xfrm>
            <a:off x="0" y="365126"/>
            <a:ext cx="8923130" cy="5958348"/>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1450622" y="84524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1) ESCI Part 1, Data two tab, click “Clear Data” to remove sample data</a:t>
            </a:r>
          </a:p>
        </p:txBody>
      </p:sp>
      <p:sp>
        <p:nvSpPr>
          <p:cNvPr id="11" name="TextBox 10"/>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2) Set labels for units (IAT Score) and groups (Males, Females)</a:t>
            </a:r>
          </a:p>
        </p:txBody>
      </p:sp>
      <p:sp>
        <p:nvSpPr>
          <p:cNvPr id="12" name="TextBox 11"/>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3) Paste in data for males and females (paste special-&gt;values is best)</a:t>
            </a:r>
          </a:p>
        </p:txBody>
      </p:sp>
      <p:sp>
        <p:nvSpPr>
          <p:cNvPr id="14" name="TextBox 13"/>
          <p:cNvSpPr txBox="1"/>
          <p:nvPr/>
        </p:nvSpPr>
        <p:spPr>
          <a:xfrm>
            <a:off x="-23861" y="6431948"/>
            <a:ext cx="9140689" cy="369332"/>
          </a:xfrm>
          <a:prstGeom prst="rect">
            <a:avLst/>
          </a:prstGeom>
          <a:solidFill>
            <a:schemeClr val="bg1"/>
          </a:solidFill>
          <a:ln>
            <a:solidFill>
              <a:schemeClr val="bg1"/>
            </a:solidFill>
          </a:ln>
        </p:spPr>
        <p:txBody>
          <a:bodyPr wrap="square" rtlCol="0">
            <a:spAutoFit/>
          </a:bodyPr>
          <a:lstStyle/>
          <a:p>
            <a:pPr algn="ctr"/>
            <a:r>
              <a:rPr lang="en-US" dirty="0"/>
              <a:t>4) Check boxes at Red 10 (display diff figure and Cohen d CI)</a:t>
            </a:r>
          </a:p>
        </p:txBody>
      </p:sp>
      <p:sp>
        <p:nvSpPr>
          <p:cNvPr id="13" name="TextBox 12"/>
          <p:cNvSpPr txBox="1"/>
          <p:nvPr/>
        </p:nvSpPr>
        <p:spPr>
          <a:xfrm>
            <a:off x="-23861" y="6431949"/>
            <a:ext cx="9140689" cy="369332"/>
          </a:xfrm>
          <a:prstGeom prst="rect">
            <a:avLst/>
          </a:prstGeom>
          <a:solidFill>
            <a:schemeClr val="bg1"/>
          </a:solidFill>
          <a:ln>
            <a:solidFill>
              <a:schemeClr val="bg1"/>
            </a:solidFill>
          </a:ln>
        </p:spPr>
        <p:txBody>
          <a:bodyPr wrap="square" rtlCol="0">
            <a:spAutoFit/>
          </a:bodyPr>
          <a:lstStyle/>
          <a:p>
            <a:pPr algn="ctr"/>
            <a:r>
              <a:rPr lang="en-US" dirty="0"/>
              <a:t>5) Click “Calculate CI for delta” button to obtain CI for Cohen’s d</a:t>
            </a:r>
          </a:p>
        </p:txBody>
      </p:sp>
      <p:sp>
        <p:nvSpPr>
          <p:cNvPr id="16" name="Star: 5 Points 5">
            <a:extLst>
              <a:ext uri="{FF2B5EF4-FFF2-40B4-BE49-F238E27FC236}">
                <a16:creationId xmlns:a16="http://schemas.microsoft.com/office/drawing/2014/main" id="{61E1514F-7EFB-4CD0-9391-F8AB2332ECFE}"/>
              </a:ext>
            </a:extLst>
          </p:cNvPr>
          <p:cNvSpPr/>
          <p:nvPr/>
        </p:nvSpPr>
        <p:spPr>
          <a:xfrm>
            <a:off x="768451" y="1229244"/>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5"/>
          <a:srcRect l="50000" t="14062" r="4219" b="4688"/>
          <a:stretch/>
        </p:blipFill>
        <p:spPr>
          <a:xfrm>
            <a:off x="8991" y="112377"/>
            <a:ext cx="9001331" cy="6390023"/>
          </a:xfrm>
          <a:prstGeom prst="rect">
            <a:avLst/>
          </a:prstGeom>
        </p:spPr>
      </p:pic>
      <p:sp>
        <p:nvSpPr>
          <p:cNvPr id="9" name="Star: 5 Points 5">
            <a:extLst>
              <a:ext uri="{FF2B5EF4-FFF2-40B4-BE49-F238E27FC236}">
                <a16:creationId xmlns:a16="http://schemas.microsoft.com/office/drawing/2014/main" id="{61E1514F-7EFB-4CD0-9391-F8AB2332ECFE}"/>
              </a:ext>
            </a:extLst>
          </p:cNvPr>
          <p:cNvSpPr/>
          <p:nvPr/>
        </p:nvSpPr>
        <p:spPr>
          <a:xfrm>
            <a:off x="2125537" y="581164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ar: 5 Points 5">
            <a:extLst>
              <a:ext uri="{FF2B5EF4-FFF2-40B4-BE49-F238E27FC236}">
                <a16:creationId xmlns:a16="http://schemas.microsoft.com/office/drawing/2014/main" id="{61E1514F-7EFB-4CD0-9391-F8AB2332ECFE}"/>
              </a:ext>
            </a:extLst>
          </p:cNvPr>
          <p:cNvSpPr/>
          <p:nvPr/>
        </p:nvSpPr>
        <p:spPr>
          <a:xfrm>
            <a:off x="1639308" y="51077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250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3" grpId="0" animBg="1"/>
      <p:bldP spid="16" grpId="0" animBg="1"/>
      <p:bldP spid="9"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DF22-4480-4AC5-A612-9682A87F36C6}"/>
              </a:ext>
            </a:extLst>
          </p:cNvPr>
          <p:cNvSpPr>
            <a:spLocks noGrp="1"/>
          </p:cNvSpPr>
          <p:nvPr>
            <p:ph type="title"/>
          </p:nvPr>
        </p:nvSpPr>
        <p:spPr>
          <a:xfrm>
            <a:off x="171450" y="131861"/>
            <a:ext cx="7886700" cy="1325563"/>
          </a:xfrm>
        </p:spPr>
        <p:txBody>
          <a:bodyPr/>
          <a:lstStyle/>
          <a:p>
            <a:r>
              <a:rPr lang="en-US" dirty="0"/>
              <a:t>Workshop Goals</a:t>
            </a:r>
          </a:p>
        </p:txBody>
      </p:sp>
      <p:sp>
        <p:nvSpPr>
          <p:cNvPr id="3" name="Content Placeholder 2">
            <a:extLst>
              <a:ext uri="{FF2B5EF4-FFF2-40B4-BE49-F238E27FC236}">
                <a16:creationId xmlns:a16="http://schemas.microsoft.com/office/drawing/2014/main" id="{002181BC-0F03-4444-B73C-4D7E5E3C4F15}"/>
              </a:ext>
            </a:extLst>
          </p:cNvPr>
          <p:cNvSpPr>
            <a:spLocks noGrp="1"/>
          </p:cNvSpPr>
          <p:nvPr>
            <p:ph idx="1"/>
          </p:nvPr>
        </p:nvSpPr>
        <p:spPr>
          <a:xfrm>
            <a:off x="485193" y="1278294"/>
            <a:ext cx="8556170" cy="5402423"/>
          </a:xfrm>
        </p:spPr>
        <p:txBody>
          <a:bodyPr>
            <a:normAutofit fontScale="85000" lnSpcReduction="20000"/>
          </a:bodyPr>
          <a:lstStyle/>
          <a:p>
            <a:r>
              <a:rPr lang="en-US" dirty="0"/>
              <a:t>Build your confidence and expertise as a New Statistics instructor</a:t>
            </a:r>
          </a:p>
          <a:p>
            <a:endParaRPr lang="en-US" dirty="0"/>
          </a:p>
          <a:p>
            <a:r>
              <a:rPr lang="en-US" dirty="0"/>
              <a:t>Case studies: Three common designs</a:t>
            </a:r>
          </a:p>
          <a:p>
            <a:r>
              <a:rPr lang="en-US" dirty="0"/>
              <a:t>Resources: </a:t>
            </a:r>
          </a:p>
          <a:p>
            <a:pPr lvl="1"/>
            <a:r>
              <a:rPr lang="en-US" dirty="0"/>
              <a:t>OSF Page on Teaching New Stats: </a:t>
            </a:r>
            <a:r>
              <a:rPr lang="en-US" sz="2000" dirty="0">
                <a:hlinkClick r:id="rId2"/>
              </a:rPr>
              <a:t>https://osf.io/muy6u/</a:t>
            </a:r>
            <a:r>
              <a:rPr lang="en-US" dirty="0"/>
              <a:t>:</a:t>
            </a:r>
          </a:p>
          <a:p>
            <a:pPr lvl="2"/>
            <a:r>
              <a:rPr lang="en-US" dirty="0"/>
              <a:t>Data sets</a:t>
            </a:r>
          </a:p>
          <a:p>
            <a:pPr lvl="2"/>
            <a:r>
              <a:rPr lang="en-US" dirty="0"/>
              <a:t>Software guides</a:t>
            </a:r>
          </a:p>
          <a:p>
            <a:pPr lvl="2"/>
            <a:r>
              <a:rPr lang="en-US" dirty="0"/>
              <a:t>Teaching tips, more</a:t>
            </a:r>
          </a:p>
          <a:p>
            <a:pPr lvl="2"/>
            <a:r>
              <a:rPr lang="en-US" dirty="0"/>
              <a:t>GitHub repo with all workshop materials</a:t>
            </a:r>
          </a:p>
          <a:p>
            <a:pPr lvl="1"/>
            <a:r>
              <a:rPr lang="en-US" dirty="0"/>
              <a:t>Private instructor pack: </a:t>
            </a:r>
            <a:r>
              <a:rPr lang="en-US" dirty="0">
                <a:hlinkClick r:id="rId3"/>
              </a:rPr>
              <a:t>https://tinyurl.com/newstats-instructor</a:t>
            </a:r>
            <a:endParaRPr lang="en-US" dirty="0"/>
          </a:p>
          <a:p>
            <a:pPr lvl="2"/>
            <a:r>
              <a:rPr lang="en-US" dirty="0"/>
              <a:t>Assessment items and keys</a:t>
            </a:r>
          </a:p>
          <a:p>
            <a:pPr lvl="2"/>
            <a:r>
              <a:rPr lang="en-US" dirty="0"/>
              <a:t>Assignments and keys</a:t>
            </a:r>
          </a:p>
          <a:p>
            <a:pPr lvl="2"/>
            <a:r>
              <a:rPr lang="en-US" dirty="0"/>
              <a:t>Activities and keys</a:t>
            </a:r>
          </a:p>
          <a:p>
            <a:pPr lvl="2"/>
            <a:r>
              <a:rPr lang="en-US" dirty="0"/>
              <a:t>Slides and figures</a:t>
            </a:r>
          </a:p>
          <a:p>
            <a:pPr lvl="2"/>
            <a:r>
              <a:rPr lang="en-US" dirty="0"/>
              <a:t>More </a:t>
            </a:r>
          </a:p>
          <a:p>
            <a:pPr lvl="1"/>
            <a:r>
              <a:rPr lang="en-US" dirty="0"/>
              <a:t>Email Bob for 2 complete Canvas courses</a:t>
            </a:r>
          </a:p>
          <a:p>
            <a:r>
              <a:rPr lang="en-US" dirty="0"/>
              <a:t>Community</a:t>
            </a:r>
          </a:p>
          <a:p>
            <a:endParaRPr lang="en-US" dirty="0"/>
          </a:p>
          <a:p>
            <a:endParaRPr lang="en-US" dirty="0"/>
          </a:p>
        </p:txBody>
      </p:sp>
    </p:spTree>
    <p:extLst>
      <p:ext uri="{BB962C8B-B14F-4D97-AF65-F5344CB8AC3E}">
        <p14:creationId xmlns:p14="http://schemas.microsoft.com/office/powerpoint/2010/main" val="351206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853543"/>
            <a:ext cx="4806419" cy="2369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a:t>
            </a:r>
            <a:r>
              <a:rPr lang="en-US" sz="2000" dirty="0">
                <a:hlinkClick r:id="rId2"/>
              </a:rPr>
              <a:t>for individual scores</a:t>
            </a:r>
            <a:r>
              <a:rPr lang="en-US" sz="2000" dirty="0"/>
              <a:t>.</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50CF2D27-95EB-4720-9E7A-F47090C92609}"/>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0" name="TextBox 9">
            <a:extLst>
              <a:ext uri="{FF2B5EF4-FFF2-40B4-BE49-F238E27FC236}">
                <a16:creationId xmlns:a16="http://schemas.microsoft.com/office/drawing/2014/main" id="{D32F61BF-B02A-4373-9C10-71E7CCE1800E}"/>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
        <p:nvSpPr>
          <p:cNvPr id="4" name="TextBox 3"/>
          <p:cNvSpPr txBox="1"/>
          <p:nvPr/>
        </p:nvSpPr>
        <p:spPr>
          <a:xfrm>
            <a:off x="71965" y="872936"/>
            <a:ext cx="1709314" cy="276999"/>
          </a:xfrm>
          <a:prstGeom prst="rect">
            <a:avLst/>
          </a:prstGeom>
          <a:noFill/>
        </p:spPr>
        <p:txBody>
          <a:bodyPr wrap="none" rtlCol="0">
            <a:spAutoFit/>
          </a:bodyPr>
          <a:lstStyle/>
          <a:p>
            <a:r>
              <a:rPr lang="en-US" sz="1200" dirty="0"/>
              <a:t>EstimationStatistics.com</a:t>
            </a:r>
          </a:p>
        </p:txBody>
      </p:sp>
    </p:spTree>
    <p:extLst>
      <p:ext uri="{BB962C8B-B14F-4D97-AF65-F5344CB8AC3E}">
        <p14:creationId xmlns:p14="http://schemas.microsoft.com/office/powerpoint/2010/main" val="117658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615043"/>
            <a:ext cx="4806419" cy="27497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 estimate women have more negative attitudes about math than men, but the difference may be quite small, moderate, or even quite large.  More data is needed to determine if the difference is meaningful or negligible.</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2761861"/>
          </a:xfrm>
        </p:spPr>
        <p:txBody>
          <a:bodyPr>
            <a:normAutofit/>
          </a:bodyPr>
          <a:lstStyle/>
          <a:p>
            <a:pPr marL="0" indent="0">
              <a:buNone/>
            </a:pPr>
            <a:r>
              <a:rPr lang="en-US" dirty="0"/>
              <a:t>SDSU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0.24, 95% CI[0.05, 0.44]</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249334" cy="369332"/>
          </a:xfrm>
          <a:prstGeom prst="rect">
            <a:avLst/>
          </a:prstGeom>
          <a:noFill/>
        </p:spPr>
        <p:txBody>
          <a:bodyPr wrap="none" rtlCol="0">
            <a:spAutoFit/>
          </a:bodyPr>
          <a:lstStyle/>
          <a:p>
            <a:r>
              <a:rPr lang="en-US" dirty="0"/>
              <a:t>0.22 (.48)   0.46 (0.54)</a:t>
            </a:r>
          </a:p>
        </p:txBody>
      </p:sp>
    </p:spTree>
    <p:extLst>
      <p:ext uri="{BB962C8B-B14F-4D97-AF65-F5344CB8AC3E}">
        <p14:creationId xmlns:p14="http://schemas.microsoft.com/office/powerpoint/2010/main" val="873878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0" name="Content Placeholder 2">
            <a:extLst>
              <a:ext uri="{FF2B5EF4-FFF2-40B4-BE49-F238E27FC236}">
                <a16:creationId xmlns:a16="http://schemas.microsoft.com/office/drawing/2014/main" id="{95200BD6-FAFD-4308-97C9-14CF3B2603B0}"/>
              </a:ext>
            </a:extLst>
          </p:cNvPr>
          <p:cNvSpPr>
            <a:spLocks noGrp="1"/>
          </p:cNvSpPr>
          <p:nvPr>
            <p:ph idx="1"/>
          </p:nvPr>
        </p:nvSpPr>
        <p:spPr>
          <a:xfrm>
            <a:off x="4114800" y="914400"/>
            <a:ext cx="5017912" cy="4492978"/>
          </a:xfrm>
        </p:spPr>
        <p:txBody>
          <a:bodyPr>
            <a:normAutofit lnSpcReduction="10000"/>
          </a:bodyPr>
          <a:lstStyle/>
          <a:p>
            <a:pPr marL="0" indent="0">
              <a:buNone/>
            </a:pPr>
            <a:r>
              <a:rPr lang="en-US" dirty="0"/>
              <a:t>Your turn:</a:t>
            </a:r>
            <a:endParaRPr lang="en-US" baseline="-25000" dirty="0"/>
          </a:p>
          <a:p>
            <a:r>
              <a:rPr lang="en-US" dirty="0"/>
              <a:t>Data is posted in SPSS and CSV format; choose 1 lab to analyze</a:t>
            </a:r>
          </a:p>
          <a:p>
            <a:r>
              <a:rPr lang="en-US" dirty="0"/>
              <a:t>Use your preferred approach to analyze the data (a script for R is available)</a:t>
            </a:r>
          </a:p>
          <a:p>
            <a:r>
              <a:rPr lang="en-US" dirty="0"/>
              <a:t>Write a 1-2 sentence interpretation.</a:t>
            </a:r>
          </a:p>
          <a:p>
            <a:pPr marL="0" indent="0">
              <a:buNone/>
            </a:pPr>
            <a:endParaRPr lang="en-US" dirty="0"/>
          </a:p>
          <a:p>
            <a:pPr marL="0" indent="0">
              <a:buNone/>
            </a:pPr>
            <a:r>
              <a:rPr lang="en-US" dirty="0"/>
              <a:t>We’ll compare results</a:t>
            </a:r>
          </a:p>
        </p:txBody>
      </p:sp>
      <p:pic>
        <p:nvPicPr>
          <p:cNvPr id="6" name="Picture 5">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179950"/>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64121"/>
            <a:ext cx="237566" cy="369332"/>
          </a:xfrm>
          <a:prstGeom prst="rect">
            <a:avLst/>
          </a:prstGeom>
          <a:noFill/>
        </p:spPr>
        <p:txBody>
          <a:bodyPr wrap="none" rtlCol="0">
            <a:spAutoFit/>
          </a:bodyPr>
          <a:lstStyle/>
          <a:p>
            <a:r>
              <a:rPr lang="en-US" dirty="0"/>
              <a:t> </a:t>
            </a:r>
          </a:p>
        </p:txBody>
      </p:sp>
      <p:sp>
        <p:nvSpPr>
          <p:cNvPr id="3" name="Rectangle 2"/>
          <p:cNvSpPr/>
          <p:nvPr/>
        </p:nvSpPr>
        <p:spPr>
          <a:xfrm>
            <a:off x="1178776" y="1546578"/>
            <a:ext cx="2823763" cy="2720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338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10" name="TextBox 9">
            <a:extLst>
              <a:ext uri="{FF2B5EF4-FFF2-40B4-BE49-F238E27FC236}">
                <a16:creationId xmlns:a16="http://schemas.microsoft.com/office/drawing/2014/main" id="{29103937-95FB-468F-B60D-999B5683D8CD}"/>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32279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3" name="Content Placeholder 2"/>
          <p:cNvSpPr>
            <a:spLocks noGrp="1"/>
          </p:cNvSpPr>
          <p:nvPr>
            <p:ph idx="1"/>
          </p:nvPr>
        </p:nvSpPr>
        <p:spPr>
          <a:xfrm>
            <a:off x="4114800" y="914400"/>
            <a:ext cx="5017912" cy="2761861"/>
          </a:xfrm>
        </p:spPr>
        <p:txBody>
          <a:bodyPr>
            <a:normAutofit/>
          </a:bodyPr>
          <a:lstStyle/>
          <a:p>
            <a:pPr marL="0" indent="0">
              <a:buNone/>
            </a:pPr>
            <a:r>
              <a:rPr lang="en-US" dirty="0"/>
              <a:t>CSUN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0.01, 95% CI[-0.27, 0.28]</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No meaningful difference in the sample, but up to moderate differences in either direction are plausible for the population. </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pic>
        <p:nvPicPr>
          <p:cNvPr id="9" name="Picture 8">
            <a:extLst>
              <a:ext uri="{FF2B5EF4-FFF2-40B4-BE49-F238E27FC236}">
                <a16:creationId xmlns:a16="http://schemas.microsoft.com/office/drawing/2014/main" id="{EFFC72F2-BA23-4A93-B55E-1684FE4D03F2}"/>
              </a:ext>
            </a:extLst>
          </p:cNvPr>
          <p:cNvPicPr>
            <a:picLocks noChangeAspect="1"/>
          </p:cNvPicPr>
          <p:nvPr/>
        </p:nvPicPr>
        <p:blipFill rotWithShape="1">
          <a:blip r:embed="rId2">
            <a:extLst>
              <a:ext uri="{28A0092B-C50C-407E-A947-70E740481C1C}">
                <a14:useLocalDpi xmlns:a14="http://schemas.microsoft.com/office/drawing/2010/main" val="0"/>
              </a:ext>
            </a:extLst>
          </a:blip>
          <a:srcRect t="5639" b="23543"/>
          <a:stretch/>
        </p:blipFill>
        <p:spPr>
          <a:xfrm>
            <a:off x="40679" y="1184989"/>
            <a:ext cx="3791487" cy="3713583"/>
          </a:xfrm>
          <a:prstGeom prst="rect">
            <a:avLst/>
          </a:prstGeom>
        </p:spPr>
      </p:pic>
      <p:sp>
        <p:nvSpPr>
          <p:cNvPr id="4" name="TextBox 3">
            <a:extLst>
              <a:ext uri="{FF2B5EF4-FFF2-40B4-BE49-F238E27FC236}">
                <a16:creationId xmlns:a16="http://schemas.microsoft.com/office/drawing/2014/main" id="{7316CB08-DBE0-44F8-860F-B7345C6EDFF2}"/>
              </a:ext>
            </a:extLst>
          </p:cNvPr>
          <p:cNvSpPr txBox="1"/>
          <p:nvPr/>
        </p:nvSpPr>
        <p:spPr>
          <a:xfrm>
            <a:off x="941210" y="5164121"/>
            <a:ext cx="2249334" cy="369332"/>
          </a:xfrm>
          <a:prstGeom prst="rect">
            <a:avLst/>
          </a:prstGeom>
          <a:noFill/>
        </p:spPr>
        <p:txBody>
          <a:bodyPr wrap="none" rtlCol="0">
            <a:spAutoFit/>
          </a:bodyPr>
          <a:lstStyle/>
          <a:p>
            <a:r>
              <a:rPr lang="en-US" dirty="0"/>
              <a:t>0.31 (.49)   0.32 (0.50)</a:t>
            </a:r>
          </a:p>
        </p:txBody>
      </p:sp>
    </p:spTree>
    <p:extLst>
      <p:ext uri="{BB962C8B-B14F-4D97-AF65-F5344CB8AC3E}">
        <p14:creationId xmlns:p14="http://schemas.microsoft.com/office/powerpoint/2010/main" val="1677709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6" name="Content Placeholder 2">
            <a:extLst>
              <a:ext uri="{FF2B5EF4-FFF2-40B4-BE49-F238E27FC236}">
                <a16:creationId xmlns:a16="http://schemas.microsoft.com/office/drawing/2014/main" id="{B07E51C1-B784-491A-96A1-177436DDCD67}"/>
              </a:ext>
            </a:extLst>
          </p:cNvPr>
          <p:cNvSpPr txBox="1">
            <a:spLocks/>
          </p:cNvSpPr>
          <p:nvPr/>
        </p:nvSpPr>
        <p:spPr>
          <a:xfrm>
            <a:off x="4114800" y="3986927"/>
            <a:ext cx="4806419" cy="2236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Interpretation?</a:t>
            </a:r>
          </a:p>
        </p:txBody>
      </p:sp>
      <p:sp>
        <p:nvSpPr>
          <p:cNvPr id="7" name="TextBox 6">
            <a:extLst>
              <a:ext uri="{FF2B5EF4-FFF2-40B4-BE49-F238E27FC236}">
                <a16:creationId xmlns:a16="http://schemas.microsoft.com/office/drawing/2014/main" id="{8E18F75E-E5D3-460A-99DF-EB07A2A08D51}"/>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8" name="TextBox 7">
            <a:extLst>
              <a:ext uri="{FF2B5EF4-FFF2-40B4-BE49-F238E27FC236}">
                <a16:creationId xmlns:a16="http://schemas.microsoft.com/office/drawing/2014/main" id="{A73D9666-726E-40FA-A075-18E60B7BB022}"/>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9" name="TextBox 8">
            <a:extLst>
              <a:ext uri="{FF2B5EF4-FFF2-40B4-BE49-F238E27FC236}">
                <a16:creationId xmlns:a16="http://schemas.microsoft.com/office/drawing/2014/main" id="{59738B0D-C9FB-4CAB-A019-A0372CDE09F6}"/>
              </a:ext>
            </a:extLst>
          </p:cNvPr>
          <p:cNvSpPr txBox="1"/>
          <p:nvPr/>
        </p:nvSpPr>
        <p:spPr>
          <a:xfrm>
            <a:off x="941210" y="5164121"/>
            <a:ext cx="2196435" cy="369332"/>
          </a:xfrm>
          <a:prstGeom prst="rect">
            <a:avLst/>
          </a:prstGeom>
          <a:noFill/>
        </p:spPr>
        <p:txBody>
          <a:bodyPr wrap="none" rtlCol="0">
            <a:spAutoFit/>
          </a:bodyPr>
          <a:lstStyle/>
          <a:p>
            <a:r>
              <a:rPr lang="en-US" dirty="0"/>
              <a:t>0.28 (.56)  0.48 (0.58)</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Tree>
    <p:extLst>
      <p:ext uri="{BB962C8B-B14F-4D97-AF65-F5344CB8AC3E}">
        <p14:creationId xmlns:p14="http://schemas.microsoft.com/office/powerpoint/2010/main" val="250533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 Negative bias towards math was stronger amongst female participants than males:</a:t>
            </a:r>
          </a:p>
          <a:p>
            <a:pPr marL="0" indent="0">
              <a:buNone/>
            </a:pPr>
            <a:r>
              <a:rPr lang="en-US" i="1" dirty="0"/>
              <a:t>    </a:t>
            </a:r>
            <a:r>
              <a:rPr lang="en-US" i="1" dirty="0" err="1"/>
              <a:t>M</a:t>
            </a:r>
            <a:r>
              <a:rPr lang="en-US" baseline="-25000" dirty="0" err="1"/>
              <a:t>diff</a:t>
            </a:r>
            <a:r>
              <a:rPr lang="en-US" dirty="0"/>
              <a:t> = 0.20, 95% CI[-0.19, 0.60]</a:t>
            </a:r>
          </a:p>
        </p:txBody>
      </p:sp>
      <p:sp>
        <p:nvSpPr>
          <p:cNvPr id="12" name="Content Placeholder 2">
            <a:extLst>
              <a:ext uri="{FF2B5EF4-FFF2-40B4-BE49-F238E27FC236}">
                <a16:creationId xmlns:a16="http://schemas.microsoft.com/office/drawing/2014/main" id="{F50FA769-22A9-4D55-A333-CF9C2C602121}"/>
              </a:ext>
            </a:extLst>
          </p:cNvPr>
          <p:cNvSpPr txBox="1">
            <a:spLocks/>
          </p:cNvSpPr>
          <p:nvPr/>
        </p:nvSpPr>
        <p:spPr>
          <a:xfrm>
            <a:off x="4114800" y="3420533"/>
            <a:ext cx="4806419" cy="331616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CI is long, reflecting considerable uncertainty about the population:</a:t>
            </a:r>
          </a:p>
          <a:p>
            <a:r>
              <a:rPr lang="en-US" dirty="0"/>
              <a:t>Women could have much stronger negative attitudes about math, or moderately stronger, or only very slightly</a:t>
            </a:r>
          </a:p>
          <a:p>
            <a:r>
              <a:rPr lang="en-US" dirty="0"/>
              <a:t>Or no sex difference</a:t>
            </a:r>
          </a:p>
          <a:p>
            <a:r>
              <a:rPr lang="en-US" dirty="0"/>
              <a:t>Or men could have slightly up to moderately stronger negative attitudes about math</a:t>
            </a:r>
          </a:p>
          <a:p>
            <a:pPr marL="0" indent="0">
              <a:buNone/>
            </a:pPr>
            <a:r>
              <a:rPr lang="en-US" b="1" dirty="0"/>
              <a:t>Not enough data to draw clear conclusions</a:t>
            </a:r>
            <a:r>
              <a:rPr lang="en-US" dirty="0"/>
              <a:t>.</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27605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982547"/>
          </a:xfrm>
        </p:spPr>
        <p:txBody>
          <a:bodyPr>
            <a:normAutofit/>
          </a:bodyPr>
          <a:lstStyle/>
          <a:p>
            <a:pPr marL="0" indent="0">
              <a:buNone/>
            </a:pPr>
            <a:r>
              <a:rPr lang="en-US" dirty="0"/>
              <a:t>Note the diversity in findings:</a:t>
            </a:r>
          </a:p>
          <a:p>
            <a:pPr marL="0" indent="0">
              <a:buNone/>
            </a:pPr>
            <a:r>
              <a:rPr lang="en-US" dirty="0"/>
              <a:t>  Sampling error is real!</a:t>
            </a:r>
          </a:p>
          <a:p>
            <a:pPr marL="0" indent="0">
              <a:buNone/>
            </a:pPr>
            <a:endParaRPr lang="en-US" dirty="0"/>
          </a:p>
          <a:p>
            <a:pPr marL="0" indent="0">
              <a:buNone/>
            </a:pPr>
            <a:r>
              <a:rPr lang="en-US" dirty="0"/>
              <a:t>Let’s put our results together</a:t>
            </a:r>
          </a:p>
          <a:p>
            <a:pPr marL="0" indent="0">
              <a:buNone/>
            </a:pPr>
            <a:endParaRPr lang="en-US" dirty="0"/>
          </a:p>
          <a:p>
            <a:pPr marL="0" indent="0">
              <a:buNone/>
            </a:pPr>
            <a:r>
              <a:rPr lang="en-US" dirty="0" err="1"/>
              <a:t>Jamovi</a:t>
            </a:r>
            <a:r>
              <a:rPr lang="en-US" dirty="0"/>
              <a:t> file with summary results:</a:t>
            </a:r>
          </a:p>
          <a:p>
            <a:pPr marL="0" indent="0">
              <a:buNone/>
            </a:pPr>
            <a:r>
              <a:rPr lang="en-US" b="1" dirty="0">
                <a:hlinkClick r:id="rId3"/>
              </a:rPr>
              <a:t>https://tinyurl.com/iat-overall</a:t>
            </a:r>
            <a:r>
              <a:rPr lang="en-US" b="1" dirty="0"/>
              <a:t> </a:t>
            </a:r>
          </a:p>
          <a:p>
            <a:pPr marL="0" indent="0">
              <a:buNone/>
            </a:pPr>
            <a:endParaRPr lang="en-US" b="1" dirty="0"/>
          </a:p>
          <a:p>
            <a:pPr marL="0" indent="0">
              <a:buNone/>
            </a:pPr>
            <a:r>
              <a:rPr lang="en-US" dirty="0"/>
              <a:t>Then install the Major Meta-Analysis Module</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41436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D185AD-58FA-4E78-8ED5-3ED7341A4F63}"/>
              </a:ext>
            </a:extLst>
          </p:cNvPr>
          <p:cNvPicPr>
            <a:picLocks noChangeAspect="1"/>
          </p:cNvPicPr>
          <p:nvPr/>
        </p:nvPicPr>
        <p:blipFill rotWithShape="1">
          <a:blip r:embed="rId2"/>
          <a:srcRect l="39693" t="18685" r="20205" b="6395"/>
          <a:stretch/>
        </p:blipFill>
        <p:spPr>
          <a:xfrm>
            <a:off x="0" y="369338"/>
            <a:ext cx="4693298" cy="4932144"/>
          </a:xfrm>
          <a:prstGeom prst="rect">
            <a:avLst/>
          </a:prstGeom>
        </p:spPr>
      </p:pic>
      <p:sp>
        <p:nvSpPr>
          <p:cNvPr id="5" name="TextBox 4">
            <a:extLst>
              <a:ext uri="{FF2B5EF4-FFF2-40B4-BE49-F238E27FC236}">
                <a16:creationId xmlns:a16="http://schemas.microsoft.com/office/drawing/2014/main" id="{54579640-8DE5-4974-B099-666C6D1A9E49}"/>
              </a:ext>
            </a:extLst>
          </p:cNvPr>
          <p:cNvSpPr txBox="1"/>
          <p:nvPr/>
        </p:nvSpPr>
        <p:spPr>
          <a:xfrm>
            <a:off x="4824918" y="1088348"/>
            <a:ext cx="4192622"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t>Never too early to start talking about meta-analysis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Having students analyze replication sets across the class</a:t>
            </a:r>
          </a:p>
          <a:p>
            <a:pPr marL="742950" lvl="1" indent="-285750">
              <a:buFont typeface="Arial" panose="020B0604020202020204" pitchFamily="34" charset="0"/>
              <a:buChar char="•"/>
            </a:pPr>
            <a:r>
              <a:rPr lang="en-US" sz="2000" dirty="0"/>
              <a:t>Authentic scientific experience</a:t>
            </a:r>
          </a:p>
          <a:p>
            <a:pPr marL="742950" lvl="1" indent="-285750">
              <a:buFont typeface="Arial" panose="020B0604020202020204" pitchFamily="34" charset="0"/>
              <a:buChar char="•"/>
            </a:pPr>
            <a:r>
              <a:rPr lang="en-US" sz="2000" dirty="0"/>
              <a:t>Stresses the reality of sampling error</a:t>
            </a:r>
          </a:p>
          <a:p>
            <a:pPr marL="742950" lvl="1" indent="-285750">
              <a:buFont typeface="Arial" panose="020B0604020202020204" pitchFamily="34" charset="0"/>
              <a:buChar char="•"/>
            </a:pPr>
            <a:r>
              <a:rPr lang="en-US" sz="2000" dirty="0"/>
              <a:t>Makes meta-analysis a natural step</a:t>
            </a:r>
          </a:p>
          <a:p>
            <a:pPr marL="742950" lvl="1" indent="-285750">
              <a:buFont typeface="Arial" panose="020B0604020202020204" pitchFamily="34" charset="0"/>
              <a:buChar char="•"/>
            </a:pPr>
            <a:r>
              <a:rPr lang="en-US" sz="2000" dirty="0"/>
              <a:t>Easy to do with Many Labs, RRPs, and the like</a:t>
            </a:r>
          </a:p>
          <a:p>
            <a:pPr marL="742950" lvl="1" indent="-285750">
              <a:buFont typeface="Arial" panose="020B0604020202020204" pitchFamily="34" charset="0"/>
              <a:buChar char="•"/>
            </a:pPr>
            <a:endParaRPr lang="en-US" sz="2000" dirty="0"/>
          </a:p>
        </p:txBody>
      </p:sp>
      <p:sp>
        <p:nvSpPr>
          <p:cNvPr id="2" name="TextBox 1">
            <a:extLst>
              <a:ext uri="{FF2B5EF4-FFF2-40B4-BE49-F238E27FC236}">
                <a16:creationId xmlns:a16="http://schemas.microsoft.com/office/drawing/2014/main" id="{F4262A2F-89FD-4709-86DB-03DB740B59D9}"/>
              </a:ext>
            </a:extLst>
          </p:cNvPr>
          <p:cNvSpPr txBox="1"/>
          <p:nvPr/>
        </p:nvSpPr>
        <p:spPr>
          <a:xfrm>
            <a:off x="0" y="5427997"/>
            <a:ext cx="4574137" cy="923330"/>
          </a:xfrm>
          <a:prstGeom prst="rect">
            <a:avLst/>
          </a:prstGeom>
          <a:noFill/>
        </p:spPr>
        <p:txBody>
          <a:bodyPr wrap="none" rtlCol="0">
            <a:spAutoFit/>
          </a:bodyPr>
          <a:lstStyle/>
          <a:p>
            <a:r>
              <a:rPr lang="en-US" dirty="0"/>
              <a:t>Across the </a:t>
            </a:r>
            <a:r>
              <a:rPr lang="en-US" dirty="0" err="1"/>
              <a:t>ManyLabs</a:t>
            </a:r>
            <a:r>
              <a:rPr lang="en-US" dirty="0"/>
              <a:t> dataset: </a:t>
            </a:r>
          </a:p>
          <a:p>
            <a:r>
              <a:rPr lang="en-US" dirty="0"/>
              <a:t>     d = 0.57 95% CI [.50, .65]</a:t>
            </a:r>
          </a:p>
          <a:p>
            <a:r>
              <a:rPr lang="en-US" dirty="0"/>
              <a:t>     Clear and large difference in math attitudes </a:t>
            </a:r>
          </a:p>
        </p:txBody>
      </p:sp>
    </p:spTree>
    <p:extLst>
      <p:ext uri="{BB962C8B-B14F-4D97-AF65-F5344CB8AC3E}">
        <p14:creationId xmlns:p14="http://schemas.microsoft.com/office/powerpoint/2010/main" val="3453992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399"/>
            <a:ext cx="5017912" cy="4497356"/>
          </a:xfrm>
        </p:spPr>
        <p:txBody>
          <a:bodyPr>
            <a:normAutofit/>
          </a:bodyPr>
          <a:lstStyle/>
          <a:p>
            <a:pPr marL="0" indent="0">
              <a:buNone/>
            </a:pPr>
            <a:r>
              <a:rPr lang="en-US" dirty="0"/>
              <a:t>Before we move on, </a:t>
            </a:r>
          </a:p>
          <a:p>
            <a:pPr marL="0" indent="0">
              <a:buNone/>
            </a:pPr>
            <a:r>
              <a:rPr lang="en-US" b="1" dirty="0"/>
              <a:t>How about a Bayesian approach?</a:t>
            </a:r>
          </a:p>
          <a:p>
            <a:pPr marL="0" indent="0">
              <a:buNone/>
            </a:pPr>
            <a:endParaRPr lang="en-US" dirty="0"/>
          </a:p>
          <a:p>
            <a:r>
              <a:rPr lang="en-US" sz="2400" dirty="0"/>
              <a:t>SPSS 25!?</a:t>
            </a:r>
          </a:p>
          <a:p>
            <a:r>
              <a:rPr lang="en-US" sz="2400" dirty="0"/>
              <a:t>BEST (Bayesian Estimation T-Test)</a:t>
            </a:r>
            <a:br>
              <a:rPr lang="en-US" sz="2400" dirty="0"/>
            </a:br>
            <a:r>
              <a:rPr lang="en-US" sz="2400" dirty="0" err="1"/>
              <a:t>Krushke</a:t>
            </a:r>
            <a:r>
              <a:rPr lang="en-US" sz="2400" dirty="0"/>
              <a:t> (2013)</a:t>
            </a:r>
            <a:br>
              <a:rPr lang="en-US" sz="2400" dirty="0"/>
            </a:br>
            <a:r>
              <a:rPr lang="en-US" sz="2400" dirty="0">
                <a:hlinkClick r:id="rId2"/>
              </a:rPr>
              <a:t>http://www.sumsar.net/best_online/</a:t>
            </a:r>
            <a:endParaRPr lang="en-US" sz="2400" dirty="0"/>
          </a:p>
          <a:p>
            <a:r>
              <a:rPr lang="en-US" sz="2400" dirty="0"/>
              <a:t>JASP</a:t>
            </a:r>
          </a:p>
          <a:p>
            <a:pPr marL="0" indent="0">
              <a:buNone/>
            </a:pP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3">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Tree>
    <p:extLst>
      <p:ext uri="{BB962C8B-B14F-4D97-AF65-F5344CB8AC3E}">
        <p14:creationId xmlns:p14="http://schemas.microsoft.com/office/powerpoint/2010/main" val="1412100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6E402-AA9B-4AF4-8175-1A25BF8C8DD7}"/>
              </a:ext>
            </a:extLst>
          </p:cNvPr>
          <p:cNvSpPr>
            <a:spLocks noGrp="1"/>
          </p:cNvSpPr>
          <p:nvPr>
            <p:ph type="title"/>
          </p:nvPr>
        </p:nvSpPr>
        <p:spPr>
          <a:xfrm>
            <a:off x="246095" y="-17996"/>
            <a:ext cx="7886700" cy="1325563"/>
          </a:xfrm>
        </p:spPr>
        <p:txBody>
          <a:bodyPr/>
          <a:lstStyle/>
          <a:p>
            <a:r>
              <a:rPr lang="en-US" dirty="0"/>
              <a:t>About us</a:t>
            </a:r>
          </a:p>
        </p:txBody>
      </p:sp>
      <p:sp>
        <p:nvSpPr>
          <p:cNvPr id="3" name="Content Placeholder 2">
            <a:extLst>
              <a:ext uri="{FF2B5EF4-FFF2-40B4-BE49-F238E27FC236}">
                <a16:creationId xmlns:a16="http://schemas.microsoft.com/office/drawing/2014/main" id="{B1D54A7E-4EC8-4E1C-A2CB-57621ED66044}"/>
              </a:ext>
            </a:extLst>
          </p:cNvPr>
          <p:cNvSpPr>
            <a:spLocks noGrp="1"/>
          </p:cNvSpPr>
          <p:nvPr>
            <p:ph idx="1"/>
          </p:nvPr>
        </p:nvSpPr>
        <p:spPr>
          <a:xfrm>
            <a:off x="246095" y="5598365"/>
            <a:ext cx="8397551" cy="1017037"/>
          </a:xfrm>
        </p:spPr>
        <p:txBody>
          <a:bodyPr>
            <a:normAutofit fontScale="85000" lnSpcReduction="20000"/>
          </a:bodyPr>
          <a:lstStyle/>
          <a:p>
            <a:r>
              <a:rPr lang="en-US" dirty="0"/>
              <a:t>We’re not stats prodigies</a:t>
            </a:r>
          </a:p>
          <a:p>
            <a:r>
              <a:rPr lang="en-US" dirty="0"/>
              <a:t>Together we have 7 years of experience teaching the New Stats approach</a:t>
            </a:r>
          </a:p>
        </p:txBody>
      </p:sp>
      <p:sp>
        <p:nvSpPr>
          <p:cNvPr id="5" name="TextBox 4">
            <a:extLst>
              <a:ext uri="{FF2B5EF4-FFF2-40B4-BE49-F238E27FC236}">
                <a16:creationId xmlns:a16="http://schemas.microsoft.com/office/drawing/2014/main" id="{F55E9981-DADE-4BA5-A6C6-4917E7E0326C}"/>
              </a:ext>
            </a:extLst>
          </p:cNvPr>
          <p:cNvSpPr txBox="1"/>
          <p:nvPr/>
        </p:nvSpPr>
        <p:spPr>
          <a:xfrm>
            <a:off x="4814596" y="1500256"/>
            <a:ext cx="409613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Teach in a </a:t>
            </a:r>
            <a:r>
              <a:rPr lang="en-US" dirty="0" err="1"/>
              <a:t>ugrad</a:t>
            </a:r>
            <a:r>
              <a:rPr lang="en-US" dirty="0"/>
              <a:t> stats/methods sequence</a:t>
            </a:r>
          </a:p>
          <a:p>
            <a:pPr marL="285750" indent="-285750">
              <a:buFont typeface="Arial" panose="020B0604020202020204" pitchFamily="34" charset="0"/>
              <a:buChar char="•"/>
            </a:pPr>
            <a:r>
              <a:rPr lang="en-US" dirty="0"/>
              <a:t>In 2012 we started moving towards the New Statistics</a:t>
            </a:r>
          </a:p>
          <a:p>
            <a:pPr marL="285750" indent="-285750">
              <a:buFont typeface="Arial" panose="020B0604020202020204" pitchFamily="34" charset="0"/>
              <a:buChar char="•"/>
            </a:pPr>
            <a:r>
              <a:rPr lang="en-US" dirty="0"/>
              <a:t>To find my way I began corresponding with Geoff Cumming</a:t>
            </a:r>
          </a:p>
          <a:p>
            <a:pPr marL="285750" indent="-285750">
              <a:buFont typeface="Arial" panose="020B0604020202020204" pitchFamily="34" charset="0"/>
              <a:buChar char="•"/>
            </a:pPr>
            <a:r>
              <a:rPr lang="en-US" dirty="0"/>
              <a:t>Eventually I joined Geoff in writing an undergrad stats textbook focusing on the New Statistics </a:t>
            </a:r>
            <a:br>
              <a:rPr lang="en-US" dirty="0"/>
            </a:br>
            <a:r>
              <a:rPr lang="en-US" dirty="0"/>
              <a:t>and Open Science</a:t>
            </a:r>
          </a:p>
        </p:txBody>
      </p:sp>
      <p:sp>
        <p:nvSpPr>
          <p:cNvPr id="6" name="TextBox 5">
            <a:extLst>
              <a:ext uri="{FF2B5EF4-FFF2-40B4-BE49-F238E27FC236}">
                <a16:creationId xmlns:a16="http://schemas.microsoft.com/office/drawing/2014/main" id="{644ABC2A-EE24-4A7B-A42C-2CB85C9DAE90}"/>
              </a:ext>
            </a:extLst>
          </p:cNvPr>
          <p:cNvSpPr txBox="1"/>
          <p:nvPr/>
        </p:nvSpPr>
        <p:spPr>
          <a:xfrm>
            <a:off x="475861" y="1480400"/>
            <a:ext cx="40961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Teach the </a:t>
            </a:r>
            <a:r>
              <a:rPr lang="en-US" dirty="0" err="1"/>
              <a:t>ugrad</a:t>
            </a:r>
            <a:r>
              <a:rPr lang="en-US" dirty="0"/>
              <a:t> stats and methods sequence</a:t>
            </a:r>
          </a:p>
          <a:p>
            <a:pPr marL="285750" indent="-285750">
              <a:buFont typeface="Arial" panose="020B0604020202020204" pitchFamily="34" charset="0"/>
              <a:buChar char="•"/>
            </a:pPr>
            <a:r>
              <a:rPr lang="en-US" dirty="0"/>
              <a:t>Moved towards New Statistics 3 years ago</a:t>
            </a:r>
          </a:p>
          <a:p>
            <a:pPr marL="285750" indent="-285750">
              <a:buFont typeface="Arial" panose="020B0604020202020204" pitchFamily="34" charset="0"/>
              <a:buChar char="•"/>
            </a:pPr>
            <a:r>
              <a:rPr lang="en-US" dirty="0"/>
              <a:t>Research is in Statistics Education</a:t>
            </a:r>
          </a:p>
          <a:p>
            <a:pPr marL="285750" indent="-285750">
              <a:buFont typeface="Arial" panose="020B0604020202020204" pitchFamily="34" charset="0"/>
              <a:buChar char="•"/>
            </a:pPr>
            <a:r>
              <a:rPr lang="en-US" dirty="0"/>
              <a:t>Incorporation of the New Statistics is a third layer in transforming stats curriculum:</a:t>
            </a:r>
          </a:p>
          <a:p>
            <a:pPr marL="742950" lvl="1" indent="-285750">
              <a:buFont typeface="Arial" panose="020B0604020202020204" pitchFamily="34" charset="0"/>
              <a:buChar char="•"/>
            </a:pPr>
            <a:r>
              <a:rPr lang="en-US" dirty="0"/>
              <a:t>Layer One: Mindset intervention</a:t>
            </a:r>
          </a:p>
          <a:p>
            <a:pPr marL="742950" lvl="1" indent="-285750">
              <a:buFont typeface="Arial" panose="020B0604020202020204" pitchFamily="34" charset="0"/>
              <a:buChar char="•"/>
            </a:pPr>
            <a:r>
              <a:rPr lang="en-US" dirty="0"/>
              <a:t>Layer Two: Gamified pedagogy </a:t>
            </a:r>
          </a:p>
          <a:p>
            <a:pPr marL="285750" indent="-285750">
              <a:buFont typeface="Arial" panose="020B0604020202020204" pitchFamily="34" charset="0"/>
              <a:buChar char="•"/>
            </a:pPr>
            <a:r>
              <a:rPr lang="en-US" dirty="0"/>
              <a:t>Working on assessing the ways that the new statistics positively impact student learning AND motivation</a:t>
            </a:r>
          </a:p>
        </p:txBody>
      </p:sp>
      <p:sp>
        <p:nvSpPr>
          <p:cNvPr id="8" name="TextBox 7">
            <a:extLst>
              <a:ext uri="{FF2B5EF4-FFF2-40B4-BE49-F238E27FC236}">
                <a16:creationId xmlns:a16="http://schemas.microsoft.com/office/drawing/2014/main" id="{7DF49711-771F-4913-A2D4-F1274E8B8874}"/>
              </a:ext>
            </a:extLst>
          </p:cNvPr>
          <p:cNvSpPr txBox="1"/>
          <p:nvPr/>
        </p:nvSpPr>
        <p:spPr>
          <a:xfrm>
            <a:off x="1561323" y="1031041"/>
            <a:ext cx="6854953" cy="523220"/>
          </a:xfrm>
          <a:prstGeom prst="rect">
            <a:avLst/>
          </a:prstGeom>
          <a:noFill/>
        </p:spPr>
        <p:txBody>
          <a:bodyPr wrap="none" rtlCol="0">
            <a:spAutoFit/>
          </a:bodyPr>
          <a:lstStyle/>
          <a:p>
            <a:r>
              <a:rPr lang="en-US" sz="2800" dirty="0"/>
              <a:t>Tamarah		   			    Bob (@</a:t>
            </a:r>
            <a:r>
              <a:rPr lang="en-US" sz="2800" dirty="0" err="1"/>
              <a:t>TheNewStats</a:t>
            </a:r>
            <a:r>
              <a:rPr lang="en-US" sz="28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323" y="3828151"/>
            <a:ext cx="1969411" cy="1969411"/>
          </a:xfrm>
          <a:prstGeom prst="rect">
            <a:avLst/>
          </a:prstGeom>
        </p:spPr>
      </p:pic>
    </p:spTree>
    <p:extLst>
      <p:ext uri="{BB962C8B-B14F-4D97-AF65-F5344CB8AC3E}">
        <p14:creationId xmlns:p14="http://schemas.microsoft.com/office/powerpoint/2010/main" val="8964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515059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7D0F8C-DE17-4A04-8A44-D8F1473281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F66946-2B07-4F73-82DF-B50846322BAD}"/>
              </a:ext>
            </a:extLst>
          </p:cNvPr>
          <p:cNvPicPr>
            <a:picLocks noChangeAspect="1"/>
          </p:cNvPicPr>
          <p:nvPr/>
        </p:nvPicPr>
        <p:blipFill>
          <a:blip r:embed="rId2"/>
          <a:stretch>
            <a:fillRect/>
          </a:stretch>
        </p:blipFill>
        <p:spPr>
          <a:xfrm>
            <a:off x="0" y="857250"/>
            <a:ext cx="9144000" cy="5143500"/>
          </a:xfrm>
          <a:prstGeom prst="rect">
            <a:avLst/>
          </a:prstGeom>
        </p:spPr>
      </p:pic>
      <p:pic>
        <p:nvPicPr>
          <p:cNvPr id="2" name="Picture 1">
            <a:extLst>
              <a:ext uri="{FF2B5EF4-FFF2-40B4-BE49-F238E27FC236}">
                <a16:creationId xmlns:a16="http://schemas.microsoft.com/office/drawing/2014/main" id="{D4C26B27-158A-4CAB-848F-E8BA2D5B4F33}"/>
              </a:ext>
            </a:extLst>
          </p:cNvPr>
          <p:cNvPicPr>
            <a:picLocks noChangeAspect="1"/>
          </p:cNvPicPr>
          <p:nvPr/>
        </p:nvPicPr>
        <p:blipFill rotWithShape="1">
          <a:blip r:embed="rId3"/>
          <a:srcRect l="44584" t="31852" r="24687" b="30370"/>
          <a:stretch/>
        </p:blipFill>
        <p:spPr>
          <a:xfrm>
            <a:off x="3076575" y="1825625"/>
            <a:ext cx="4772025" cy="3299977"/>
          </a:xfrm>
          <a:prstGeom prst="rect">
            <a:avLst/>
          </a:prstGeom>
        </p:spPr>
      </p:pic>
    </p:spTree>
    <p:extLst>
      <p:ext uri="{BB962C8B-B14F-4D97-AF65-F5344CB8AC3E}">
        <p14:creationId xmlns:p14="http://schemas.microsoft.com/office/powerpoint/2010/main" val="29323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How about a Bayesian approach?</a:t>
            </a:r>
          </a:p>
          <a:p>
            <a:pPr marL="0" indent="0">
              <a:buNone/>
            </a:pPr>
            <a:endParaRPr lang="en-US" dirty="0"/>
          </a:p>
          <a:p>
            <a:pPr marL="0" indent="0">
              <a:buNone/>
            </a:pPr>
            <a:r>
              <a:rPr lang="en-US" dirty="0"/>
              <a:t>SPSS 25!?</a:t>
            </a:r>
            <a:endParaRPr lang="en-US" sz="2400" dirty="0"/>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pic>
        <p:nvPicPr>
          <p:cNvPr id="5" name="Picture 4">
            <a:extLst>
              <a:ext uri="{FF2B5EF4-FFF2-40B4-BE49-F238E27FC236}">
                <a16:creationId xmlns:a16="http://schemas.microsoft.com/office/drawing/2014/main" id="{4F4C8DCD-97E5-4711-A203-CD521D79F3D7}"/>
              </a:ext>
            </a:extLst>
          </p:cNvPr>
          <p:cNvPicPr>
            <a:picLocks noChangeAspect="1"/>
          </p:cNvPicPr>
          <p:nvPr/>
        </p:nvPicPr>
        <p:blipFill>
          <a:blip r:embed="rId3"/>
          <a:stretch>
            <a:fillRect/>
          </a:stretch>
        </p:blipFill>
        <p:spPr>
          <a:xfrm>
            <a:off x="4248372" y="2501458"/>
            <a:ext cx="4562836" cy="1300163"/>
          </a:xfrm>
          <a:prstGeom prst="rect">
            <a:avLst/>
          </a:prstGeom>
        </p:spPr>
      </p:pic>
      <p:pic>
        <p:nvPicPr>
          <p:cNvPr id="6" name="Picture 5">
            <a:extLst>
              <a:ext uri="{FF2B5EF4-FFF2-40B4-BE49-F238E27FC236}">
                <a16:creationId xmlns:a16="http://schemas.microsoft.com/office/drawing/2014/main" id="{FD288E87-8F43-4910-8CA8-7E2B36488F55}"/>
              </a:ext>
            </a:extLst>
          </p:cNvPr>
          <p:cNvPicPr>
            <a:picLocks noChangeAspect="1"/>
          </p:cNvPicPr>
          <p:nvPr/>
        </p:nvPicPr>
        <p:blipFill rotWithShape="1">
          <a:blip r:embed="rId4"/>
          <a:srcRect l="4967" t="63821" r="20106"/>
          <a:stretch/>
        </p:blipFill>
        <p:spPr>
          <a:xfrm>
            <a:off x="4020834" y="3876290"/>
            <a:ext cx="5017912" cy="1428740"/>
          </a:xfrm>
          <a:prstGeom prst="rect">
            <a:avLst/>
          </a:prstGeom>
        </p:spPr>
      </p:pic>
      <p:sp>
        <p:nvSpPr>
          <p:cNvPr id="10" name="TextBox 9">
            <a:extLst>
              <a:ext uri="{FF2B5EF4-FFF2-40B4-BE49-F238E27FC236}">
                <a16:creationId xmlns:a16="http://schemas.microsoft.com/office/drawing/2014/main" id="{7C24367D-76C1-4A6C-A8F6-4928BE51E476}"/>
              </a:ext>
            </a:extLst>
          </p:cNvPr>
          <p:cNvSpPr txBox="1"/>
          <p:nvPr/>
        </p:nvSpPr>
        <p:spPr>
          <a:xfrm>
            <a:off x="4429125" y="5710336"/>
            <a:ext cx="4382083" cy="1200329"/>
          </a:xfrm>
          <a:prstGeom prst="rect">
            <a:avLst/>
          </a:prstGeom>
          <a:noFill/>
        </p:spPr>
        <p:txBody>
          <a:bodyPr wrap="square" rtlCol="0">
            <a:spAutoFit/>
          </a:bodyPr>
          <a:lstStyle/>
          <a:p>
            <a:r>
              <a:rPr lang="en-US" dirty="0"/>
              <a:t>95% Credible interval: 		        -0.21, 0.62</a:t>
            </a:r>
          </a:p>
          <a:p>
            <a:r>
              <a:rPr lang="en-US" dirty="0"/>
              <a:t>95% Confidence interval:	        -0.20, 0.60</a:t>
            </a:r>
          </a:p>
          <a:p>
            <a:r>
              <a:rPr lang="en-US" dirty="0"/>
              <a:t>Small difference due to prior on variance.</a:t>
            </a:r>
          </a:p>
          <a:p>
            <a:endParaRPr lang="en-US" dirty="0"/>
          </a:p>
        </p:txBody>
      </p:sp>
    </p:spTree>
    <p:extLst>
      <p:ext uri="{BB962C8B-B14F-4D97-AF65-F5344CB8AC3E}">
        <p14:creationId xmlns:p14="http://schemas.microsoft.com/office/powerpoint/2010/main" val="428865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9645" t="8638" r="51161" b="8209"/>
          <a:stretch/>
        </p:blipFill>
        <p:spPr>
          <a:xfrm>
            <a:off x="0" y="1"/>
            <a:ext cx="9144000" cy="6547556"/>
          </a:xfrm>
          <a:prstGeom prst="rect">
            <a:avLst/>
          </a:prstGeom>
        </p:spPr>
      </p:pic>
    </p:spTree>
    <p:extLst>
      <p:ext uri="{BB962C8B-B14F-4D97-AF65-F5344CB8AC3E}">
        <p14:creationId xmlns:p14="http://schemas.microsoft.com/office/powerpoint/2010/main" val="184441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Partial Ithaca Lab:</a:t>
            </a:r>
          </a:p>
          <a:p>
            <a:pPr marL="0" indent="0">
              <a:buNone/>
            </a:pPr>
            <a:r>
              <a:rPr lang="en-US" i="1" dirty="0" err="1"/>
              <a:t>Freq</a:t>
            </a:r>
            <a:r>
              <a:rPr lang="en-US" i="1" dirty="0"/>
              <a:t>:    </a:t>
            </a:r>
            <a:r>
              <a:rPr lang="en-US" sz="2400" i="1" dirty="0" err="1"/>
              <a:t>M</a:t>
            </a:r>
            <a:r>
              <a:rPr lang="en-US" sz="2400" baseline="-25000" dirty="0" err="1"/>
              <a:t>diff</a:t>
            </a:r>
            <a:r>
              <a:rPr lang="en-US" sz="2400" dirty="0"/>
              <a:t> = 0.20, CI[-0.19, 0.60]</a:t>
            </a:r>
            <a:endParaRPr lang="en-US" dirty="0"/>
          </a:p>
          <a:p>
            <a:pPr marL="0" indent="0">
              <a:buNone/>
            </a:pPr>
            <a:r>
              <a:rPr lang="en-US" i="1" dirty="0"/>
              <a:t>BEST:   </a:t>
            </a:r>
            <a:r>
              <a:rPr lang="en-US" sz="2400" i="1" dirty="0" err="1"/>
              <a:t>M</a:t>
            </a:r>
            <a:r>
              <a:rPr lang="en-US" sz="2400" baseline="-25000" dirty="0" err="1"/>
              <a:t>diff</a:t>
            </a:r>
            <a:r>
              <a:rPr lang="en-US" sz="2400" dirty="0"/>
              <a:t> = 0.22, CI[-0.19, 0.67]</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pic>
        <p:nvPicPr>
          <p:cNvPr id="14" name="Picture 13"/>
          <p:cNvPicPr>
            <a:picLocks noChangeAspect="1"/>
          </p:cNvPicPr>
          <p:nvPr/>
        </p:nvPicPr>
        <p:blipFill rotWithShape="1">
          <a:blip r:embed="rId3"/>
          <a:srcRect l="35437" t="53216" r="52046" b="16441"/>
          <a:stretch/>
        </p:blipFill>
        <p:spPr>
          <a:xfrm>
            <a:off x="4566356" y="2593307"/>
            <a:ext cx="3593510" cy="2940146"/>
          </a:xfrm>
          <a:prstGeom prst="rect">
            <a:avLst/>
          </a:prstGeom>
        </p:spPr>
      </p:pic>
      <p:sp>
        <p:nvSpPr>
          <p:cNvPr id="3" name="TextBox 2"/>
          <p:cNvSpPr txBox="1"/>
          <p:nvPr/>
        </p:nvSpPr>
        <p:spPr>
          <a:xfrm>
            <a:off x="4114800" y="5657671"/>
            <a:ext cx="4821970" cy="1200329"/>
          </a:xfrm>
          <a:prstGeom prst="rect">
            <a:avLst/>
          </a:prstGeom>
          <a:noFill/>
        </p:spPr>
        <p:txBody>
          <a:bodyPr wrap="square" rtlCol="0">
            <a:spAutoFit/>
          </a:bodyPr>
          <a:lstStyle/>
          <a:p>
            <a:r>
              <a:rPr lang="en-US" dirty="0"/>
              <a:t>BEST uses a heavy-tailed t distribution</a:t>
            </a:r>
          </a:p>
          <a:p>
            <a:r>
              <a:rPr lang="en-US" dirty="0"/>
              <a:t>Otherwise, a credible interval with an uninformed prior ends up with the same boundaries as a confidence interval.</a:t>
            </a:r>
          </a:p>
        </p:txBody>
      </p:sp>
    </p:spTree>
    <p:extLst>
      <p:ext uri="{BB962C8B-B14F-4D97-AF65-F5344CB8AC3E}">
        <p14:creationId xmlns:p14="http://schemas.microsoft.com/office/powerpoint/2010/main" val="766048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pic>
        <p:nvPicPr>
          <p:cNvPr id="7" name="Picture 6">
            <a:extLst>
              <a:ext uri="{FF2B5EF4-FFF2-40B4-BE49-F238E27FC236}">
                <a16:creationId xmlns:a16="http://schemas.microsoft.com/office/drawing/2014/main" id="{72D2C14A-6B51-42B3-95E1-1CADC7E3CDA3}"/>
              </a:ext>
            </a:extLst>
          </p:cNvPr>
          <p:cNvPicPr>
            <a:picLocks noChangeAspect="1"/>
          </p:cNvPicPr>
          <p:nvPr/>
        </p:nvPicPr>
        <p:blipFill rotWithShape="1">
          <a:blip r:embed="rId2">
            <a:extLst>
              <a:ext uri="{28A0092B-C50C-407E-A947-70E740481C1C}">
                <a14:useLocalDpi xmlns:a14="http://schemas.microsoft.com/office/drawing/2010/main" val="0"/>
              </a:ext>
            </a:extLst>
          </a:blip>
          <a:srcRect t="7718" b="23322"/>
          <a:stretch/>
        </p:blipFill>
        <p:spPr>
          <a:xfrm>
            <a:off x="0" y="1147664"/>
            <a:ext cx="4020834" cy="3834883"/>
          </a:xfrm>
          <a:prstGeom prst="rect">
            <a:avLst/>
          </a:prstGeom>
        </p:spPr>
      </p:pic>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9" name="TextBox 8">
            <a:extLst>
              <a:ext uri="{FF2B5EF4-FFF2-40B4-BE49-F238E27FC236}">
                <a16:creationId xmlns:a16="http://schemas.microsoft.com/office/drawing/2014/main" id="{306A611B-2B80-496A-B43F-1EB3791CC3A7}"/>
              </a:ext>
            </a:extLst>
          </p:cNvPr>
          <p:cNvSpPr txBox="1"/>
          <p:nvPr/>
        </p:nvSpPr>
        <p:spPr>
          <a:xfrm>
            <a:off x="1017037" y="4898572"/>
            <a:ext cx="1838773" cy="369332"/>
          </a:xfrm>
          <a:prstGeom prst="rect">
            <a:avLst/>
          </a:prstGeom>
          <a:noFill/>
        </p:spPr>
        <p:txBody>
          <a:bodyPr wrap="none" rtlCol="0">
            <a:spAutoFit/>
          </a:bodyPr>
          <a:lstStyle/>
          <a:p>
            <a:r>
              <a:rPr lang="en-US" dirty="0"/>
              <a:t>Males      Females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14400"/>
            <a:ext cx="5017912" cy="2761861"/>
          </a:xfrm>
        </p:spPr>
        <p:txBody>
          <a:bodyPr>
            <a:normAutofit/>
          </a:bodyPr>
          <a:lstStyle/>
          <a:p>
            <a:pPr marL="0" indent="0">
              <a:buNone/>
            </a:pPr>
            <a:r>
              <a:rPr lang="en-US" dirty="0"/>
              <a:t>Two questions that will come up:</a:t>
            </a:r>
          </a:p>
          <a:p>
            <a:pPr marL="514350" indent="-514350">
              <a:buFont typeface="+mj-lt"/>
              <a:buAutoNum type="arabicPeriod"/>
            </a:pPr>
            <a:r>
              <a:rPr lang="en-US" dirty="0"/>
              <a:t>What, really, does a CI mean?</a:t>
            </a:r>
          </a:p>
          <a:p>
            <a:pPr marL="514350" indent="-514350">
              <a:buFont typeface="+mj-lt"/>
              <a:buAutoNum type="arabicPeriod"/>
            </a:pPr>
            <a:r>
              <a:rPr lang="en-US" dirty="0"/>
              <a:t>How do I judge effect sizes?</a:t>
            </a:r>
          </a:p>
        </p:txBody>
      </p:sp>
      <p:sp>
        <p:nvSpPr>
          <p:cNvPr id="13" name="TextBox 12">
            <a:extLst>
              <a:ext uri="{FF2B5EF4-FFF2-40B4-BE49-F238E27FC236}">
                <a16:creationId xmlns:a16="http://schemas.microsoft.com/office/drawing/2014/main" id="{F0D221A0-953C-4006-8189-7DBEC9BED9C5}"/>
              </a:ext>
            </a:extLst>
          </p:cNvPr>
          <p:cNvSpPr txBox="1"/>
          <p:nvPr/>
        </p:nvSpPr>
        <p:spPr>
          <a:xfrm>
            <a:off x="941210" y="5164121"/>
            <a:ext cx="2249334" cy="369332"/>
          </a:xfrm>
          <a:prstGeom prst="rect">
            <a:avLst/>
          </a:prstGeom>
          <a:noFill/>
        </p:spPr>
        <p:txBody>
          <a:bodyPr wrap="none" rtlCol="0">
            <a:spAutoFit/>
          </a:bodyPr>
          <a:lstStyle/>
          <a:p>
            <a:r>
              <a:rPr lang="en-US" dirty="0"/>
              <a:t>0.28 (.56)   0.48 (0.58)</a:t>
            </a:r>
          </a:p>
        </p:txBody>
      </p:sp>
    </p:spTree>
    <p:extLst>
      <p:ext uri="{BB962C8B-B14F-4D97-AF65-F5344CB8AC3E}">
        <p14:creationId xmlns:p14="http://schemas.microsoft.com/office/powerpoint/2010/main" val="39797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p:txBody>
      </p:sp>
      <p:grpSp>
        <p:nvGrpSpPr>
          <p:cNvPr id="6" name="Group 5"/>
          <p:cNvGrpSpPr/>
          <p:nvPr/>
        </p:nvGrpSpPr>
        <p:grpSpPr>
          <a:xfrm>
            <a:off x="397226" y="2336800"/>
            <a:ext cx="4596503" cy="4397021"/>
            <a:chOff x="1533364" y="2259044"/>
            <a:chExt cx="5135845" cy="4598956"/>
          </a:xfrm>
        </p:grpSpPr>
        <p:pic>
          <p:nvPicPr>
            <p:cNvPr id="3" name="Picture 2"/>
            <p:cNvPicPr>
              <a:picLocks noChangeAspect="1"/>
            </p:cNvPicPr>
            <p:nvPr/>
          </p:nvPicPr>
          <p:blipFill rotWithShape="1">
            <a:blip r:embed="rId3"/>
            <a:srcRect l="51694" t="12122" r="19032" b="22344"/>
            <a:stretch/>
          </p:blipFill>
          <p:spPr>
            <a:xfrm>
              <a:off x="1533364" y="2259044"/>
              <a:ext cx="5135845" cy="4598956"/>
            </a:xfrm>
            <a:prstGeom prst="rect">
              <a:avLst/>
            </a:prstGeom>
          </p:spPr>
        </p:pic>
        <p:cxnSp>
          <p:nvCxnSpPr>
            <p:cNvPr id="5" name="Straight Connector 4"/>
            <p:cNvCxnSpPr/>
            <p:nvPr/>
          </p:nvCxnSpPr>
          <p:spPr>
            <a:xfrm>
              <a:off x="3714750" y="47625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76800" y="5588000"/>
              <a:ext cx="10040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5252786" y="2250174"/>
            <a:ext cx="3879926" cy="3693319"/>
          </a:xfrm>
          <a:prstGeom prst="rect">
            <a:avLst/>
          </a:prstGeom>
          <a:noFill/>
        </p:spPr>
        <p:txBody>
          <a:bodyPr wrap="square" rtlCol="0">
            <a:spAutoFit/>
          </a:bodyPr>
          <a:lstStyle/>
          <a:p>
            <a:r>
              <a:rPr lang="en-US" b="1" dirty="0"/>
              <a:t>Yours may be red! </a:t>
            </a:r>
          </a:p>
          <a:p>
            <a:endParaRPr lang="en-US" b="1" dirty="0"/>
          </a:p>
          <a:p>
            <a:r>
              <a:rPr lang="en-US" dirty="0"/>
              <a:t>Lessons:</a:t>
            </a:r>
          </a:p>
          <a:p>
            <a:pPr marL="285750" indent="-285750">
              <a:buFont typeface="Arial" panose="020B0604020202020204" pitchFamily="34" charset="0"/>
              <a:buChar char="•"/>
            </a:pPr>
            <a:r>
              <a:rPr lang="en-US" b="1" dirty="0"/>
              <a:t>Replication is essential!</a:t>
            </a:r>
          </a:p>
          <a:p>
            <a:pPr marL="285750" indent="-285750">
              <a:buFont typeface="Arial" panose="020B0604020202020204" pitchFamily="34" charset="0"/>
              <a:buChar char="•"/>
            </a:pPr>
            <a:r>
              <a:rPr lang="en-US" dirty="0"/>
              <a:t>Confidence is about </a:t>
            </a:r>
            <a:r>
              <a:rPr lang="en-US" i="1" dirty="0"/>
              <a:t>the process</a:t>
            </a:r>
            <a:r>
              <a:rPr lang="en-US" dirty="0"/>
              <a:t>, not about the individual result (each result either captures or does not).</a:t>
            </a:r>
          </a:p>
          <a:p>
            <a:endParaRPr lang="en-US" dirty="0"/>
          </a:p>
          <a:p>
            <a:r>
              <a:rPr lang="en-US" dirty="0"/>
              <a:t>Analogy: Ford’s production line produces only 1 lemon in 100.</a:t>
            </a:r>
          </a:p>
          <a:p>
            <a:pPr marL="285750" indent="-285750">
              <a:buFont typeface="Arial" panose="020B0604020202020204" pitchFamily="34" charset="0"/>
              <a:buChar char="•"/>
            </a:pPr>
            <a:r>
              <a:rPr lang="en-US" dirty="0"/>
              <a:t>99% confident about buying a Ford.</a:t>
            </a:r>
          </a:p>
          <a:p>
            <a:pPr marL="285750" indent="-285750">
              <a:buFont typeface="Arial" panose="020B0604020202020204" pitchFamily="34" charset="0"/>
              <a:buChar char="•"/>
            </a:pPr>
            <a:r>
              <a:rPr lang="en-US" dirty="0"/>
              <a:t>The car you buy will either be a lemon or not. </a:t>
            </a:r>
          </a:p>
        </p:txBody>
      </p:sp>
    </p:spTree>
    <p:extLst>
      <p:ext uri="{BB962C8B-B14F-4D97-AF65-F5344CB8AC3E}">
        <p14:creationId xmlns:p14="http://schemas.microsoft.com/office/powerpoint/2010/main" val="205133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0"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7"/>
            <a:ext cx="8827912" cy="276186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endParaRPr lang="en-US" dirty="0"/>
          </a:p>
        </p:txBody>
      </p:sp>
      <p:pic>
        <p:nvPicPr>
          <p:cNvPr id="9" name="Picture 8"/>
          <p:cNvPicPr/>
          <p:nvPr/>
        </p:nvPicPr>
        <p:blipFill rotWithShape="1">
          <a:blip r:embed="rId2"/>
          <a:srcRect t="12552"/>
          <a:stretch/>
        </p:blipFill>
        <p:spPr bwMode="auto">
          <a:xfrm>
            <a:off x="1284569" y="3391724"/>
            <a:ext cx="6245120" cy="2081780"/>
          </a:xfrm>
          <a:prstGeom prst="rect">
            <a:avLst/>
          </a:prstGeom>
          <a:ln>
            <a:noFill/>
          </a:ln>
          <a:extLst>
            <a:ext uri="{53640926-AAD7-44d8-BBD7-CCE9431645EC}">
              <a14:shadowObscured xmlns:a14="http://schemas.microsoft.com/office/drawing/2010/main" xmlns=""/>
            </a:ext>
          </a:extLst>
        </p:spPr>
      </p:pic>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8" y="5473504"/>
            <a:ext cx="8929511" cy="12885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Decision-making comes along for free!</a:t>
            </a:r>
          </a:p>
          <a:p>
            <a:pPr lvl="1">
              <a:spcBef>
                <a:spcPts val="0"/>
              </a:spcBef>
            </a:pPr>
            <a:r>
              <a:rPr lang="en-US" sz="1600" dirty="0"/>
              <a:t>Great for teaching</a:t>
            </a:r>
          </a:p>
          <a:p>
            <a:pPr lvl="1">
              <a:spcBef>
                <a:spcPts val="0"/>
              </a:spcBef>
            </a:pPr>
            <a:r>
              <a:rPr lang="en-US" sz="1600" dirty="0"/>
              <a:t>It means we have nothing to loose and much to gain from this approach.</a:t>
            </a:r>
          </a:p>
          <a:p>
            <a:pPr>
              <a:spcBef>
                <a:spcPts val="0"/>
              </a:spcBef>
            </a:pPr>
            <a:r>
              <a:rPr lang="en-US" sz="2000" dirty="0"/>
              <a:t>CI represents the range of parameter values under which the data would not be especially rare.</a:t>
            </a:r>
          </a:p>
        </p:txBody>
      </p:sp>
    </p:spTree>
    <p:extLst>
      <p:ext uri="{BB962C8B-B14F-4D97-AF65-F5344CB8AC3E}">
        <p14:creationId xmlns:p14="http://schemas.microsoft.com/office/powerpoint/2010/main" val="51254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23" t="34733" r="1776" b="18024"/>
          <a:stretch/>
        </p:blipFill>
        <p:spPr>
          <a:xfrm>
            <a:off x="1597378" y="3597875"/>
            <a:ext cx="5796085" cy="2159458"/>
          </a:xfrm>
          <a:prstGeom prst="rect">
            <a:avLst/>
          </a:prstGeom>
        </p:spPr>
      </p:pic>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6"/>
            <a:ext cx="8827912" cy="3556001"/>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p:txBody>
      </p:sp>
      <p:sp>
        <p:nvSpPr>
          <p:cNvPr id="13" name="Content Placeholder 2">
            <a:extLst>
              <a:ext uri="{FF2B5EF4-FFF2-40B4-BE49-F238E27FC236}">
                <a16:creationId xmlns:a16="http://schemas.microsoft.com/office/drawing/2014/main" id="{F50FA769-22A9-4D55-A333-CF9C2C602121}"/>
              </a:ext>
            </a:extLst>
          </p:cNvPr>
          <p:cNvSpPr txBox="1">
            <a:spLocks/>
          </p:cNvSpPr>
          <p:nvPr/>
        </p:nvSpPr>
        <p:spPr>
          <a:xfrm>
            <a:off x="112889" y="5926666"/>
            <a:ext cx="8929511" cy="835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2000" dirty="0"/>
              <a:t>No sharp ending; important to consider the full range of plausible values</a:t>
            </a:r>
          </a:p>
          <a:p>
            <a:pPr>
              <a:spcBef>
                <a:spcPts val="0"/>
              </a:spcBef>
            </a:pPr>
            <a:r>
              <a:rPr lang="en-US" sz="2000" dirty="0"/>
              <a:t>Warning: Cat’s eye is a bit controversial for frequentist intervals</a:t>
            </a:r>
          </a:p>
        </p:txBody>
      </p:sp>
    </p:spTree>
    <p:extLst>
      <p:ext uri="{BB962C8B-B14F-4D97-AF65-F5344CB8AC3E}">
        <p14:creationId xmlns:p14="http://schemas.microsoft.com/office/powerpoint/2010/main" val="3939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304800" y="835375"/>
            <a:ext cx="8827912" cy="4515557"/>
          </a:xfrm>
        </p:spPr>
        <p:txBody>
          <a:bodyPr>
            <a:normAutofit/>
          </a:bodyPr>
          <a:lstStyle/>
          <a:p>
            <a:pPr marL="0" indent="0">
              <a:buNone/>
            </a:pPr>
            <a:r>
              <a:rPr lang="en-US" dirty="0"/>
              <a:t>What does a frequentist CI really mean?</a:t>
            </a:r>
          </a:p>
          <a:p>
            <a:pPr marL="514350" indent="-514350">
              <a:buFont typeface="+mj-lt"/>
              <a:buAutoNum type="arabicPeriod"/>
            </a:pPr>
            <a:r>
              <a:rPr lang="en-US" b="1" dirty="0"/>
              <a:t>Capture</a:t>
            </a:r>
            <a:r>
              <a:rPr lang="en-US" dirty="0"/>
              <a:t>: With ideal circumstances, 95/100 of 95% CIs include the population parameter.</a:t>
            </a:r>
          </a:p>
          <a:p>
            <a:pPr marL="514350" indent="-514350">
              <a:buFont typeface="+mj-lt"/>
              <a:buAutoNum type="arabicPeriod"/>
            </a:pPr>
            <a:r>
              <a:rPr lang="en-US" b="1" dirty="0"/>
              <a:t>NHST</a:t>
            </a:r>
            <a:r>
              <a:rPr lang="en-US" dirty="0"/>
              <a:t>: 95% CI is the set of all null hypotheses that cannot be rejected at </a:t>
            </a:r>
            <a:r>
              <a:rPr lang="el-GR" dirty="0">
                <a:latin typeface="Calibri" panose="020F0502020204030204" pitchFamily="34" charset="0"/>
              </a:rPr>
              <a:t>α</a:t>
            </a:r>
            <a:r>
              <a:rPr lang="en-US" dirty="0">
                <a:latin typeface="Calibri" panose="020F0502020204030204" pitchFamily="34" charset="0"/>
              </a:rPr>
              <a:t> = 0.05</a:t>
            </a:r>
          </a:p>
          <a:p>
            <a:pPr marL="514350" indent="-514350">
              <a:buFont typeface="+mj-lt"/>
              <a:buAutoNum type="arabicPeriod"/>
            </a:pPr>
            <a:r>
              <a:rPr lang="en-US" b="1" dirty="0"/>
              <a:t>Plausible</a:t>
            </a:r>
            <a:r>
              <a:rPr lang="en-US" dirty="0"/>
              <a:t>: Cat’s eye shows how plausibility varies over the CI.</a:t>
            </a:r>
          </a:p>
          <a:p>
            <a:pPr marL="514350" indent="-514350">
              <a:buFont typeface="+mj-lt"/>
              <a:buAutoNum type="arabicPeriod"/>
            </a:pPr>
            <a:r>
              <a:rPr lang="en-US" b="1" dirty="0"/>
              <a:t>Replication: </a:t>
            </a:r>
            <a:r>
              <a:rPr lang="en-US" dirty="0"/>
              <a:t>With all else equal (including sample size), a 95% CI has an 83% chance of capturing the mean of the next study.</a:t>
            </a:r>
            <a:endParaRPr lang="en-US" b="1" dirty="0"/>
          </a:p>
        </p:txBody>
      </p:sp>
      <p:sp>
        <p:nvSpPr>
          <p:cNvPr id="6" name="Content Placeholder 2">
            <a:extLst>
              <a:ext uri="{FF2B5EF4-FFF2-40B4-BE49-F238E27FC236}">
                <a16:creationId xmlns:a16="http://schemas.microsoft.com/office/drawing/2014/main" id="{F50FA769-22A9-4D55-A333-CF9C2C602121}"/>
              </a:ext>
            </a:extLst>
          </p:cNvPr>
          <p:cNvSpPr txBox="1">
            <a:spLocks/>
          </p:cNvSpPr>
          <p:nvPr/>
        </p:nvSpPr>
        <p:spPr>
          <a:xfrm>
            <a:off x="101600" y="5350931"/>
            <a:ext cx="8929511" cy="136595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000" dirty="0"/>
              <a:t>Qualities of the CI depend on how it was generated and if there was selection in reporting and interpreting it. </a:t>
            </a:r>
          </a:p>
          <a:p>
            <a:pPr marL="0" indent="0">
              <a:spcBef>
                <a:spcPts val="0"/>
              </a:spcBef>
              <a:buNone/>
            </a:pPr>
            <a:endParaRPr lang="en-US" sz="2000" dirty="0"/>
          </a:p>
          <a:p>
            <a:pPr marL="0" indent="0">
              <a:spcBef>
                <a:spcPts val="0"/>
              </a:spcBef>
              <a:buNone/>
            </a:pPr>
            <a:r>
              <a:rPr lang="en-US" sz="2000" dirty="0"/>
              <a:t>The CI estimates the range of likely sampling error under ideal circumstances… in the real world, error is often considerably larger.</a:t>
            </a:r>
          </a:p>
        </p:txBody>
      </p:sp>
    </p:spTree>
    <p:extLst>
      <p:ext uri="{BB962C8B-B14F-4D97-AF65-F5344CB8AC3E}">
        <p14:creationId xmlns:p14="http://schemas.microsoft.com/office/powerpoint/2010/main" val="9644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approach is </a:t>
            </a:r>
            <a:r>
              <a:rPr lang="en-US" sz="2000" b="1" dirty="0"/>
              <a:t>not</a:t>
            </a:r>
            <a:r>
              <a:rPr lang="en-US" sz="2000" dirty="0"/>
              <a:t> new</a:t>
            </a:r>
            <a:r>
              <a:rPr lang="en-US" sz="2000" b="1" dirty="0"/>
              <a:t>, </a:t>
            </a:r>
            <a:r>
              <a:rPr lang="en-US" sz="2000" dirty="0"/>
              <a:t>but for many fields adoption is novel.</a:t>
            </a:r>
          </a:p>
          <a:p>
            <a:pPr marL="285750" indent="-285750">
              <a:buFont typeface="Arial" panose="020B0604020202020204" pitchFamily="34" charset="0"/>
              <a:buChar char="•"/>
            </a:pPr>
            <a:r>
              <a:rPr lang="en-US" sz="2000" dirty="0"/>
              <a:t>It’s for everyone (frequentists and Bayesians)</a:t>
            </a:r>
          </a:p>
          <a:p>
            <a:pPr marL="285750" indent="-285750">
              <a:buFont typeface="Arial" panose="020B0604020202020204" pitchFamily="34" charset="0"/>
              <a:buChar char="•"/>
            </a:pPr>
            <a:r>
              <a:rPr lang="en-US" sz="2000" dirty="0"/>
              <a:t>Hypothesis testing becomes a special case of interpreting estimates</a:t>
            </a:r>
          </a:p>
          <a:p>
            <a:pPr marL="285750" indent="-285750">
              <a:buFont typeface="Arial" panose="020B0604020202020204" pitchFamily="34" charset="0"/>
              <a:buChar char="•"/>
            </a:pPr>
            <a:r>
              <a:rPr lang="en-US" sz="2000" dirty="0"/>
              <a:t>Not a ritual – requires thought/interpretation and sensitivity to research context</a:t>
            </a:r>
          </a:p>
        </p:txBody>
      </p:sp>
      <p:grpSp>
        <p:nvGrpSpPr>
          <p:cNvPr id="8" name="Group 7"/>
          <p:cNvGrpSpPr/>
          <p:nvPr/>
        </p:nvGrpSpPr>
        <p:grpSpPr>
          <a:xfrm>
            <a:off x="765017" y="811758"/>
            <a:ext cx="8373484" cy="3797425"/>
            <a:chOff x="765017" y="811758"/>
            <a:chExt cx="8373484" cy="3797425"/>
          </a:xfrm>
        </p:grpSpPr>
        <p:pic>
          <p:nvPicPr>
            <p:cNvPr id="4" name="Picture 3">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10" name="TextBox 9">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Kruschke &amp; Liddell, 2017</a:t>
              </a:r>
            </a:p>
          </p:txBody>
        </p:sp>
        <p:sp>
          <p:nvSpPr>
            <p:cNvPr id="3" name="TextBox 2"/>
            <p:cNvSpPr txBox="1"/>
            <p:nvPr/>
          </p:nvSpPr>
          <p:spPr>
            <a:xfrm>
              <a:off x="2955652" y="28088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5" name="Rectangle 4"/>
            <p:cNvSpPr/>
            <p:nvPr/>
          </p:nvSpPr>
          <p:spPr>
            <a:xfrm>
              <a:off x="5304182" y="28088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227648" y="27992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1" name="Rectangle 10">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9437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979715"/>
            <a:ext cx="5017912" cy="5714596"/>
          </a:xfrm>
        </p:spPr>
        <p:txBody>
          <a:bodyPr>
            <a:normAutofit/>
          </a:bodyPr>
          <a:lstStyle/>
          <a:p>
            <a:pPr marL="0" indent="0">
              <a:buNone/>
            </a:pPr>
            <a:r>
              <a:rPr lang="en-US" sz="2400" dirty="0"/>
              <a:t>How do I judge effect sizes?</a:t>
            </a:r>
          </a:p>
          <a:p>
            <a:r>
              <a:rPr lang="en-US" sz="1800" dirty="0"/>
              <a:t>Think carefully about the scale of measurement</a:t>
            </a:r>
          </a:p>
          <a:p>
            <a:r>
              <a:rPr lang="en-US" sz="1800" dirty="0"/>
              <a:t>Standardized effect size measures can be helpful: </a:t>
            </a:r>
          </a:p>
          <a:p>
            <a:pPr lvl="1"/>
            <a:r>
              <a:rPr lang="en-US" sz="1600" dirty="0">
                <a:hlinkClick r:id="rId2"/>
              </a:rPr>
              <a:t>http://rpsychologist.com/d3/cohend/</a:t>
            </a:r>
            <a:r>
              <a:rPr lang="en-US" sz="1600" dirty="0"/>
              <a:t> </a:t>
            </a:r>
          </a:p>
          <a:p>
            <a:pPr lvl="1"/>
            <a:r>
              <a:rPr lang="en-US" sz="1600" dirty="0"/>
              <a:t>Be careful, though, because these depend on good estimates of variation.</a:t>
            </a:r>
          </a:p>
          <a:p>
            <a:r>
              <a:rPr lang="en-US" sz="1800" dirty="0"/>
              <a:t>Express in terms of resources for future study:</a:t>
            </a:r>
          </a:p>
          <a:p>
            <a:pPr lvl="1"/>
            <a:r>
              <a:rPr lang="en-US" sz="1600" dirty="0"/>
              <a:t>For 90% power:  </a:t>
            </a:r>
            <a:r>
              <a:rPr lang="en-US" sz="1600" b="1" dirty="0"/>
              <a:t>92/group, [1738, 30]</a:t>
            </a:r>
          </a:p>
          <a:p>
            <a:r>
              <a:rPr lang="en-US" sz="1800" dirty="0"/>
              <a:t>Seek context</a:t>
            </a:r>
          </a:p>
          <a:p>
            <a:pPr lvl="1"/>
            <a:r>
              <a:rPr lang="en-US" sz="1600" dirty="0"/>
              <a:t>Women with ~1 hour approach training had lower Math IAT scores compared to those who completed a neutral task, </a:t>
            </a:r>
            <a:r>
              <a:rPr lang="en-US" sz="1600" i="1" dirty="0"/>
              <a:t>d </a:t>
            </a:r>
            <a:r>
              <a:rPr lang="en-US" sz="1600" dirty="0"/>
              <a:t>= 0.55 (Kawakami et al., 2008; highly uncertain!).</a:t>
            </a:r>
          </a:p>
          <a:p>
            <a:pPr lvl="1"/>
            <a:r>
              <a:rPr lang="en-US" sz="1600" dirty="0"/>
              <a:t>On the math portion of the ACT, women score lower than men, </a:t>
            </a:r>
            <a:r>
              <a:rPr lang="en-US" sz="1600" i="1" dirty="0"/>
              <a:t>d </a:t>
            </a:r>
            <a:r>
              <a:rPr lang="en-US" sz="1600" dirty="0"/>
              <a:t> = 0.20.  </a:t>
            </a:r>
          </a:p>
          <a:p>
            <a:pPr lvl="1"/>
            <a:r>
              <a:rPr lang="en-US" sz="1600" dirty="0"/>
              <a:t>Test-</a:t>
            </a:r>
            <a:r>
              <a:rPr lang="en-US" sz="1600" dirty="0" err="1"/>
              <a:t>restest</a:t>
            </a:r>
            <a:r>
              <a:rPr lang="en-US" sz="1600" dirty="0"/>
              <a:t> is fairly weak: r around 0.50</a:t>
            </a:r>
          </a:p>
          <a:p>
            <a:r>
              <a:rPr lang="en-US" sz="1800" dirty="0"/>
              <a:t>Evaluate thoughtfully, tolerate ambiguity and uncertainty</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3">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43376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244622" y="770003"/>
            <a:ext cx="4888090" cy="5992042"/>
          </a:xfrm>
        </p:spPr>
        <p:txBody>
          <a:bodyPr>
            <a:normAutofit lnSpcReduction="10000"/>
          </a:bodyPr>
          <a:lstStyle/>
          <a:p>
            <a:pPr marL="0" indent="0">
              <a:buNone/>
            </a:pPr>
            <a:r>
              <a:rPr lang="en-US" sz="2400" dirty="0"/>
              <a:t>Some shifts in thinking:</a:t>
            </a:r>
          </a:p>
          <a:p>
            <a:r>
              <a:rPr lang="en-US" sz="1800" dirty="0"/>
              <a:t>Quantitative (how much) not qualitative (yes/no)</a:t>
            </a:r>
          </a:p>
          <a:p>
            <a:r>
              <a:rPr lang="en-US" sz="1800" dirty="0"/>
              <a:t>Much less trust in single studies; evidence comes from synthesis across replications.</a:t>
            </a:r>
          </a:p>
          <a:p>
            <a:pPr lvl="1"/>
            <a:r>
              <a:rPr lang="en-US" sz="1400" dirty="0"/>
              <a:t>Even perfect replications won’t agree 17% of the time!</a:t>
            </a:r>
          </a:p>
          <a:p>
            <a:r>
              <a:rPr lang="en-US" sz="1800" dirty="0"/>
              <a:t>Some studies are uninformative – stronger emphasis on planning sample sizes, willingness to make no conclusions</a:t>
            </a:r>
          </a:p>
          <a:p>
            <a:r>
              <a:rPr lang="en-US" sz="1800" dirty="0"/>
              <a:t>Error:</a:t>
            </a:r>
          </a:p>
          <a:p>
            <a:pPr lvl="1"/>
            <a:r>
              <a:rPr lang="en-US" sz="1400" dirty="0"/>
              <a:t>Type M – Magnitude error</a:t>
            </a:r>
            <a:endParaRPr lang="en-US" sz="600" dirty="0"/>
          </a:p>
          <a:p>
            <a:pPr lvl="1"/>
            <a:r>
              <a:rPr lang="en-US" sz="1400" dirty="0"/>
              <a:t>Type S – Sign error</a:t>
            </a:r>
          </a:p>
          <a:p>
            <a:r>
              <a:rPr lang="en-US" sz="1800" dirty="0"/>
              <a:t>No positive/negative dichotomy (an end to publication bias in sight?!)</a:t>
            </a:r>
          </a:p>
          <a:p>
            <a:endParaRPr lang="en-US" sz="1800" dirty="0"/>
          </a:p>
          <a:p>
            <a:pPr marL="0" indent="0">
              <a:buNone/>
            </a:pPr>
            <a:r>
              <a:rPr lang="en-US" sz="1800" dirty="0"/>
              <a:t>Some things don’t change</a:t>
            </a:r>
          </a:p>
          <a:p>
            <a:r>
              <a:rPr lang="en-US" sz="1800" dirty="0"/>
              <a:t>Need the whole story </a:t>
            </a:r>
          </a:p>
          <a:p>
            <a:r>
              <a:rPr lang="en-US" sz="1800" dirty="0"/>
              <a:t>Beware of selection</a:t>
            </a:r>
          </a:p>
          <a:p>
            <a:r>
              <a:rPr lang="en-US" sz="1800" dirty="0"/>
              <a:t>GIGO</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7230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2400" dirty="0"/>
              <a:t>Help students avoid:</a:t>
            </a:r>
          </a:p>
          <a:p>
            <a:r>
              <a:rPr lang="en-US" sz="1800" dirty="0"/>
              <a:t>Just checking for 0 in the CI</a:t>
            </a:r>
          </a:p>
          <a:p>
            <a:r>
              <a:rPr lang="en-US" sz="1600" dirty="0"/>
              <a:t>Interpreting only the point estimate and/or only some of the range of the CI</a:t>
            </a:r>
          </a:p>
          <a:p>
            <a:r>
              <a:rPr lang="en-US" sz="1600" dirty="0"/>
              <a:t>Believing that subsequent replications necessarily will narrow the CI around the current center</a:t>
            </a:r>
          </a:p>
          <a:p>
            <a:r>
              <a:rPr lang="en-US" sz="1600" dirty="0"/>
              <a:t>Positive/negative dichotomy</a:t>
            </a:r>
          </a:p>
          <a:p>
            <a:r>
              <a:rPr lang="en-US" sz="1600" dirty="0"/>
              <a:t>Confusing/conflating CI with variation in the sample</a:t>
            </a:r>
          </a:p>
          <a:p>
            <a:r>
              <a:rPr lang="en-US" sz="1600" dirty="0"/>
              <a:t>Making claims about odds for </a:t>
            </a:r>
            <a:r>
              <a:rPr lang="en-US" sz="1600" i="1" dirty="0"/>
              <a:t>this </a:t>
            </a:r>
            <a:r>
              <a:rPr lang="en-US" sz="1600" dirty="0"/>
              <a:t>CI</a:t>
            </a:r>
          </a:p>
          <a:p>
            <a:endParaRPr lang="en-US" sz="1600" dirty="0"/>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315113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006" y="1"/>
            <a:ext cx="7886700" cy="979714"/>
          </a:xfrm>
        </p:spPr>
        <p:txBody>
          <a:bodyPr>
            <a:normAutofit/>
          </a:bodyPr>
          <a:lstStyle/>
          <a:p>
            <a:r>
              <a:rPr lang="en-US" sz="4000" dirty="0"/>
              <a:t>The difference between two means</a:t>
            </a:r>
          </a:p>
        </p:txBody>
      </p:sp>
      <p:sp>
        <p:nvSpPr>
          <p:cNvPr id="8" name="TextBox 7">
            <a:extLst>
              <a:ext uri="{FF2B5EF4-FFF2-40B4-BE49-F238E27FC236}">
                <a16:creationId xmlns:a16="http://schemas.microsoft.com/office/drawing/2014/main" id="{772C5CA6-3756-4547-9D9F-66AB6B7F79E0}"/>
              </a:ext>
            </a:extLst>
          </p:cNvPr>
          <p:cNvSpPr txBox="1"/>
          <p:nvPr/>
        </p:nvSpPr>
        <p:spPr>
          <a:xfrm>
            <a:off x="32326" y="5561446"/>
            <a:ext cx="3988508" cy="1015663"/>
          </a:xfrm>
          <a:prstGeom prst="rect">
            <a:avLst/>
          </a:prstGeom>
          <a:noFill/>
        </p:spPr>
        <p:txBody>
          <a:bodyPr wrap="square" rtlCol="0">
            <a:spAutoFit/>
          </a:bodyPr>
          <a:lstStyle/>
          <a:p>
            <a:r>
              <a:rPr lang="en-US" sz="2000" dirty="0"/>
              <a:t>IAT: 0.15, 0.35, and 0.65 are considered small, medium, and large level of bias for individual scores.</a:t>
            </a:r>
          </a:p>
        </p:txBody>
      </p:sp>
      <p:sp>
        <p:nvSpPr>
          <p:cNvPr id="11" name="Content Placeholder 2">
            <a:extLst>
              <a:ext uri="{FF2B5EF4-FFF2-40B4-BE49-F238E27FC236}">
                <a16:creationId xmlns:a16="http://schemas.microsoft.com/office/drawing/2014/main" id="{A867DB8D-1BD8-47D9-92A2-79C1FFA2C0BD}"/>
              </a:ext>
            </a:extLst>
          </p:cNvPr>
          <p:cNvSpPr>
            <a:spLocks noGrp="1"/>
          </p:cNvSpPr>
          <p:nvPr>
            <p:ph idx="1"/>
          </p:nvPr>
        </p:nvSpPr>
        <p:spPr>
          <a:xfrm>
            <a:off x="4114800" y="770002"/>
            <a:ext cx="5017912" cy="5924309"/>
          </a:xfrm>
        </p:spPr>
        <p:txBody>
          <a:bodyPr>
            <a:normAutofit/>
          </a:bodyPr>
          <a:lstStyle/>
          <a:p>
            <a:pPr marL="0" indent="0">
              <a:buNone/>
            </a:pPr>
            <a:r>
              <a:rPr lang="en-US" sz="1600" dirty="0">
                <a:latin typeface="Consolas" panose="020B0609020204030204" pitchFamily="49" charset="0"/>
                <a:cs typeface="Consolas" panose="020B0609020204030204" pitchFamily="49" charset="0"/>
              </a:rPr>
              <a:t>On average, female participants had relatively strong negative implicit associations about math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0.46,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0.54,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117).  Males also had negative associations with math, but the average is considered a relatively weak negative bias (</a:t>
            </a:r>
            <a:r>
              <a:rPr lang="en-US" sz="1600" i="1" dirty="0">
                <a:latin typeface="Consolas" panose="020B0609020204030204" pitchFamily="49" charset="0"/>
                <a:cs typeface="Consolas" panose="020B0609020204030204" pitchFamily="49" charset="0"/>
              </a:rPr>
              <a:t>M </a:t>
            </a:r>
            <a:r>
              <a:rPr lang="en-US" sz="1600" dirty="0">
                <a:latin typeface="Consolas" panose="020B0609020204030204" pitchFamily="49" charset="0"/>
                <a:cs typeface="Consolas" panose="020B0609020204030204" pitchFamily="49" charset="0"/>
              </a:rPr>
              <a:t>= 0.22, </a:t>
            </a:r>
            <a:r>
              <a:rPr lang="en-US" sz="1600" i="1" dirty="0">
                <a:latin typeface="Consolas" panose="020B0609020204030204" pitchFamily="49" charset="0"/>
                <a:cs typeface="Consolas" panose="020B0609020204030204" pitchFamily="49" charset="0"/>
              </a:rPr>
              <a:t>s </a:t>
            </a:r>
            <a:r>
              <a:rPr lang="en-US" sz="1600" dirty="0">
                <a:latin typeface="Consolas" panose="020B0609020204030204" pitchFamily="49" charset="0"/>
                <a:cs typeface="Consolas" panose="020B0609020204030204" pitchFamily="49" charset="0"/>
              </a:rPr>
              <a:t>= 0.48, </a:t>
            </a:r>
            <a:r>
              <a:rPr lang="en-US" sz="1600" i="1" dirty="0">
                <a:latin typeface="Consolas" panose="020B0609020204030204" pitchFamily="49" charset="0"/>
                <a:cs typeface="Consolas" panose="020B0609020204030204" pitchFamily="49" charset="0"/>
              </a:rPr>
              <a:t>N </a:t>
            </a:r>
            <a:r>
              <a:rPr lang="en-US" sz="1600" dirty="0">
                <a:latin typeface="Consolas" panose="020B0609020204030204" pitchFamily="49" charset="0"/>
                <a:cs typeface="Consolas" panose="020B0609020204030204" pitchFamily="49" charset="0"/>
              </a:rPr>
              <a:t>= 38).   Thus, there was a large sex difference in negative implicit attitudes about math (</a:t>
            </a:r>
            <a:r>
              <a:rPr lang="en-US" sz="1600" i="1" dirty="0" err="1">
                <a:latin typeface="Consolas" panose="020B0609020204030204" pitchFamily="49" charset="0"/>
                <a:cs typeface="Consolas" panose="020B0609020204030204" pitchFamily="49" charset="0"/>
              </a:rPr>
              <a:t>M</a:t>
            </a:r>
            <a:r>
              <a:rPr lang="en-US" sz="1600" baseline="-25000" dirty="0" err="1">
                <a:latin typeface="Consolas" panose="020B0609020204030204" pitchFamily="49" charset="0"/>
                <a:cs typeface="Consolas" panose="020B0609020204030204" pitchFamily="49" charset="0"/>
              </a:rPr>
              <a:t>diff</a:t>
            </a:r>
            <a:r>
              <a:rPr lang="en-US" sz="1600" dirty="0">
                <a:latin typeface="Consolas" panose="020B0609020204030204" pitchFamily="49" charset="0"/>
                <a:cs typeface="Consolas" panose="020B0609020204030204" pitchFamily="49" charset="0"/>
              </a:rPr>
              <a:t> = 0.24 95% CI [0.05, 0.44; </a:t>
            </a:r>
            <a:r>
              <a:rPr lang="en-US" sz="1600" i="1" dirty="0">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0.48 95% CI[0.11, 0.85]).  From this sample we estimate that females have stronger negative associations with math, but it is unclear if this difference is very small, moderate, or even very large.  More data is required to determine if this association is meaningful or negligible.</a:t>
            </a:r>
          </a:p>
          <a:p>
            <a:pPr marL="0" indent="0">
              <a:buNone/>
            </a:pPr>
            <a:endParaRPr lang="en-US" sz="1600" dirty="0">
              <a:latin typeface="Consolas" panose="020B0609020204030204" pitchFamily="49" charset="0"/>
              <a:cs typeface="Consolas" panose="020B0609020204030204" pitchFamily="49" charset="0"/>
            </a:endParaRPr>
          </a:p>
          <a:p>
            <a:r>
              <a:rPr lang="en-US" sz="2000" dirty="0">
                <a:cs typeface="Consolas" panose="020B0609020204030204" pitchFamily="49" charset="0"/>
              </a:rPr>
              <a:t>Writing samples are really helpful.</a:t>
            </a:r>
          </a:p>
          <a:p>
            <a:r>
              <a:rPr lang="en-US" sz="2000" dirty="0">
                <a:cs typeface="Consolas" panose="020B0609020204030204" pitchFamily="49" charset="0"/>
              </a:rPr>
              <a:t>The “I do, we do, you do” structure can help scaffold skills.</a:t>
            </a:r>
          </a:p>
        </p:txBody>
      </p:sp>
      <p:sp>
        <p:nvSpPr>
          <p:cNvPr id="10" name="TextBox 9">
            <a:extLst>
              <a:ext uri="{FF2B5EF4-FFF2-40B4-BE49-F238E27FC236}">
                <a16:creationId xmlns:a16="http://schemas.microsoft.com/office/drawing/2014/main" id="{306A611B-2B80-496A-B43F-1EB3791CC3A7}"/>
              </a:ext>
            </a:extLst>
          </p:cNvPr>
          <p:cNvSpPr txBox="1"/>
          <p:nvPr/>
        </p:nvSpPr>
        <p:spPr>
          <a:xfrm>
            <a:off x="1017037" y="4932439"/>
            <a:ext cx="1838773" cy="369332"/>
          </a:xfrm>
          <a:prstGeom prst="rect">
            <a:avLst/>
          </a:prstGeom>
          <a:noFill/>
        </p:spPr>
        <p:txBody>
          <a:bodyPr wrap="none" rtlCol="0">
            <a:spAutoFit/>
          </a:bodyPr>
          <a:lstStyle/>
          <a:p>
            <a:r>
              <a:rPr lang="en-US" dirty="0"/>
              <a:t>Males      Females</a:t>
            </a:r>
          </a:p>
        </p:txBody>
      </p:sp>
      <p:pic>
        <p:nvPicPr>
          <p:cNvPr id="12" name="Picture 11">
            <a:extLst>
              <a:ext uri="{FF2B5EF4-FFF2-40B4-BE49-F238E27FC236}">
                <a16:creationId xmlns:a16="http://schemas.microsoft.com/office/drawing/2014/main" id="{A3456501-7FFD-47B5-A67B-648115D93C94}"/>
              </a:ext>
            </a:extLst>
          </p:cNvPr>
          <p:cNvPicPr>
            <a:picLocks noChangeAspect="1"/>
          </p:cNvPicPr>
          <p:nvPr/>
        </p:nvPicPr>
        <p:blipFill rotWithShape="1">
          <a:blip r:embed="rId2">
            <a:extLst>
              <a:ext uri="{28A0092B-C50C-407E-A947-70E740481C1C}">
                <a14:useLocalDpi xmlns:a14="http://schemas.microsoft.com/office/drawing/2010/main" val="0"/>
              </a:ext>
            </a:extLst>
          </a:blip>
          <a:srcRect t="6773" b="24459"/>
          <a:stretch/>
        </p:blipFill>
        <p:spPr>
          <a:xfrm>
            <a:off x="50620" y="1225106"/>
            <a:ext cx="3951919" cy="3809981"/>
          </a:xfrm>
          <a:prstGeom prst="rect">
            <a:avLst/>
          </a:prstGeom>
        </p:spPr>
      </p:pic>
      <p:sp>
        <p:nvSpPr>
          <p:cNvPr id="14" name="TextBox 13">
            <a:extLst>
              <a:ext uri="{FF2B5EF4-FFF2-40B4-BE49-F238E27FC236}">
                <a16:creationId xmlns:a16="http://schemas.microsoft.com/office/drawing/2014/main" id="{B1FFE37E-6815-400B-B08E-2AEAC7705A63}"/>
              </a:ext>
            </a:extLst>
          </p:cNvPr>
          <p:cNvSpPr txBox="1"/>
          <p:nvPr/>
        </p:nvSpPr>
        <p:spPr>
          <a:xfrm>
            <a:off x="941210" y="5197988"/>
            <a:ext cx="2249334" cy="369332"/>
          </a:xfrm>
          <a:prstGeom prst="rect">
            <a:avLst/>
          </a:prstGeom>
          <a:noFill/>
        </p:spPr>
        <p:txBody>
          <a:bodyPr wrap="none" rtlCol="0">
            <a:spAutoFit/>
          </a:bodyPr>
          <a:lstStyle/>
          <a:p>
            <a:r>
              <a:rPr lang="en-US" dirty="0"/>
              <a:t>0.22 (.48)   0.46 (0.54)</a:t>
            </a:r>
          </a:p>
        </p:txBody>
      </p:sp>
      <p:sp>
        <p:nvSpPr>
          <p:cNvPr id="3" name="TextBox 2"/>
          <p:cNvSpPr txBox="1"/>
          <p:nvPr/>
        </p:nvSpPr>
        <p:spPr>
          <a:xfrm>
            <a:off x="690740" y="770002"/>
            <a:ext cx="3261086" cy="584775"/>
          </a:xfrm>
          <a:prstGeom prst="rect">
            <a:avLst/>
          </a:prstGeom>
          <a:noFill/>
        </p:spPr>
        <p:txBody>
          <a:bodyPr wrap="none" rtlCol="0">
            <a:spAutoFit/>
          </a:bodyPr>
          <a:lstStyle/>
          <a:p>
            <a:r>
              <a:rPr lang="en-US" sz="1600" i="1" dirty="0"/>
              <a:t>SDSU: </a:t>
            </a:r>
            <a:r>
              <a:rPr lang="en-US" sz="1600" i="1" dirty="0" err="1"/>
              <a:t>M</a:t>
            </a:r>
            <a:r>
              <a:rPr lang="en-US" sz="1600" baseline="-25000" dirty="0" err="1"/>
              <a:t>diff</a:t>
            </a:r>
            <a:r>
              <a:rPr lang="en-US" sz="1600" dirty="0"/>
              <a:t> = 0.24, 95% CI[0.05, 0.44]</a:t>
            </a:r>
          </a:p>
          <a:p>
            <a:r>
              <a:rPr lang="en-US" sz="1600" dirty="0"/>
              <a:t>                 </a:t>
            </a:r>
            <a:r>
              <a:rPr lang="en-US" sz="1600" i="1" dirty="0"/>
              <a:t>d </a:t>
            </a:r>
            <a:r>
              <a:rPr lang="en-US" sz="1600" dirty="0"/>
              <a:t>= 0.48, 95%CI[0.11, 0.85]</a:t>
            </a:r>
          </a:p>
        </p:txBody>
      </p:sp>
    </p:spTree>
    <p:extLst>
      <p:ext uri="{BB962C8B-B14F-4D97-AF65-F5344CB8AC3E}">
        <p14:creationId xmlns:p14="http://schemas.microsoft.com/office/powerpoint/2010/main" val="2050271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22526"/>
            <a:ext cx="7886700" cy="1325563"/>
          </a:xfrm>
        </p:spPr>
        <p:txBody>
          <a:bodyPr>
            <a:normAutofit/>
          </a:bodyPr>
          <a:lstStyle/>
          <a:p>
            <a:r>
              <a:rPr lang="en-US" sz="4000" dirty="0"/>
              <a:t>The difference between two means</a:t>
            </a:r>
          </a:p>
        </p:txBody>
      </p:sp>
      <p:sp>
        <p:nvSpPr>
          <p:cNvPr id="3" name="Content Placeholder 2"/>
          <p:cNvSpPr>
            <a:spLocks noGrp="1"/>
          </p:cNvSpPr>
          <p:nvPr>
            <p:ph idx="1"/>
          </p:nvPr>
        </p:nvSpPr>
        <p:spPr>
          <a:xfrm>
            <a:off x="628649" y="989045"/>
            <a:ext cx="8300861" cy="5673012"/>
          </a:xfrm>
        </p:spPr>
        <p:txBody>
          <a:bodyPr>
            <a:normAutofit fontScale="92500" lnSpcReduction="20000"/>
          </a:bodyPr>
          <a:lstStyle/>
          <a:p>
            <a:pPr marL="0" indent="0">
              <a:buNone/>
            </a:pPr>
            <a:r>
              <a:rPr lang="en-US" dirty="0"/>
              <a:t>Student Objectives:</a:t>
            </a:r>
          </a:p>
          <a:p>
            <a:r>
              <a:rPr lang="en-US" dirty="0"/>
              <a:t>Understand the calculations: </a:t>
            </a:r>
          </a:p>
          <a:p>
            <a:pPr lvl="1"/>
            <a:r>
              <a:rPr lang="en-US" i="1" dirty="0" err="1"/>
              <a:t>M</a:t>
            </a:r>
            <a:r>
              <a:rPr lang="en-US" baseline="-25000" dirty="0" err="1"/>
              <a:t>diff</a:t>
            </a:r>
            <a:r>
              <a:rPr lang="en-US" dirty="0"/>
              <a:t> = </a:t>
            </a:r>
            <a:r>
              <a:rPr lang="en-US" i="1" dirty="0"/>
              <a:t>M</a:t>
            </a:r>
            <a:r>
              <a:rPr lang="en-US" baseline="-25000" dirty="0"/>
              <a:t>1</a:t>
            </a:r>
            <a:r>
              <a:rPr lang="en-US" dirty="0"/>
              <a:t> – </a:t>
            </a:r>
            <a:r>
              <a:rPr lang="en-US" i="1" dirty="0"/>
              <a:t>M</a:t>
            </a:r>
            <a:r>
              <a:rPr lang="en-US" baseline="-25000" dirty="0"/>
              <a:t>2</a:t>
            </a:r>
          </a:p>
          <a:p>
            <a:pPr lvl="1"/>
            <a:r>
              <a:rPr lang="en-US" i="1" dirty="0" err="1"/>
              <a:t>MoE</a:t>
            </a:r>
            <a:r>
              <a:rPr lang="en-US" dirty="0"/>
              <a:t> =  </a:t>
            </a:r>
            <a:r>
              <a:rPr lang="en-US" dirty="0" err="1"/>
              <a:t>t</a:t>
            </a:r>
            <a:r>
              <a:rPr lang="en-US" baseline="-25000" dirty="0" err="1"/>
              <a:t>conf</a:t>
            </a:r>
            <a:r>
              <a:rPr lang="en-US" dirty="0"/>
              <a:t>(</a:t>
            </a:r>
            <a:r>
              <a:rPr lang="en-US" i="1" dirty="0" err="1"/>
              <a:t>df</a:t>
            </a:r>
            <a:r>
              <a:rPr lang="en-US" dirty="0"/>
              <a:t>) * </a:t>
            </a:r>
            <a:r>
              <a:rPr lang="en-US" i="1" dirty="0"/>
              <a:t>SEM</a:t>
            </a:r>
            <a:endParaRPr lang="en-US" dirty="0"/>
          </a:p>
          <a:p>
            <a:r>
              <a:rPr lang="en-US" dirty="0"/>
              <a:t>Effective use of software (estimation and visualization)</a:t>
            </a:r>
          </a:p>
          <a:p>
            <a:pPr lvl="1"/>
            <a:r>
              <a:rPr lang="en-US" dirty="0"/>
              <a:t>ESCI, R, EstimationStats.com – growing list of good options</a:t>
            </a:r>
          </a:p>
          <a:p>
            <a:r>
              <a:rPr lang="en-US"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descriptive stats (M, s, and N), </a:t>
            </a:r>
            <a:r>
              <a:rPr lang="en-US" dirty="0" err="1"/>
              <a:t>Mdiff</a:t>
            </a:r>
            <a:r>
              <a:rPr lang="en-US" dirty="0"/>
              <a:t> and its CI, standardized effect size and its CI, and an interpretation</a:t>
            </a:r>
          </a:p>
          <a:p>
            <a:pPr lvl="1"/>
            <a:endParaRPr lang="en-US" dirty="0"/>
          </a:p>
          <a:p>
            <a:r>
              <a:rPr lang="en-US" dirty="0"/>
              <a:t>Instructor resources: </a:t>
            </a:r>
          </a:p>
          <a:p>
            <a:pPr lvl="1"/>
            <a:r>
              <a:rPr lang="en-US" dirty="0">
                <a:hlinkClick r:id="rId2"/>
              </a:rPr>
              <a:t>https://tinyurl.com/newstats-instructor</a:t>
            </a:r>
            <a:endParaRPr lang="en-US" dirty="0"/>
          </a:p>
          <a:p>
            <a:pPr lvl="1"/>
            <a:r>
              <a:rPr lang="en-US" dirty="0"/>
              <a:t>Email Bob for complete Canvas courses (rcainjageman@dom.edu) </a:t>
            </a:r>
          </a:p>
          <a:p>
            <a:endParaRPr lang="en-US" dirty="0"/>
          </a:p>
          <a:p>
            <a:pPr lvl="1"/>
            <a:endParaRPr lang="en-US" dirty="0"/>
          </a:p>
        </p:txBody>
      </p:sp>
    </p:spTree>
    <p:extLst>
      <p:ext uri="{BB962C8B-B14F-4D97-AF65-F5344CB8AC3E}">
        <p14:creationId xmlns:p14="http://schemas.microsoft.com/office/powerpoint/2010/main" val="748649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b="1" dirty="0"/>
              <a:t>Comparing two independent proportions </a:t>
            </a:r>
          </a:p>
          <a:p>
            <a:pPr lvl="1"/>
            <a:r>
              <a:rPr lang="en-US"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300882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50" y="1825625"/>
            <a:ext cx="7886700" cy="4812242"/>
          </a:xfrm>
        </p:spPr>
        <p:txBody>
          <a:bodyPr>
            <a:normAutofit lnSpcReduction="10000"/>
          </a:bodyPr>
          <a:lstStyle/>
          <a:p>
            <a:r>
              <a:rPr lang="en-US" dirty="0"/>
              <a:t>NHST Approach: The 2x2 Chi Square</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proportion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2132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sp>
        <p:nvSpPr>
          <p:cNvPr id="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Tree>
    <p:extLst>
      <p:ext uri="{BB962C8B-B14F-4D97-AF65-F5344CB8AC3E}">
        <p14:creationId xmlns:p14="http://schemas.microsoft.com/office/powerpoint/2010/main" val="2354128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3"/>
          <p:cNvSpPr>
            <a:spLocks noGrp="1"/>
          </p:cNvSpPr>
          <p:nvPr>
            <p:ph sz="half" idx="2"/>
          </p:nvPr>
        </p:nvSpPr>
        <p:spPr>
          <a:xfrm>
            <a:off x="4662311" y="2305307"/>
            <a:ext cx="4481689" cy="2662314"/>
          </a:xfrm>
        </p:spPr>
        <p:txBody>
          <a:bodyPr>
            <a:normAutofit/>
          </a:bodyPr>
          <a:lstStyle/>
          <a:p>
            <a:pPr marL="0" indent="0">
              <a:buNone/>
            </a:pPr>
            <a:r>
              <a:rPr lang="el-GR" sz="2400" dirty="0">
                <a:latin typeface="Calibri" panose="020F0502020204030204" pitchFamily="34" charset="0"/>
              </a:rPr>
              <a:t>χ</a:t>
            </a:r>
            <a:r>
              <a:rPr lang="en-US" sz="2400" baseline="30000" dirty="0">
                <a:latin typeface="Calibri" panose="020F0502020204030204" pitchFamily="34" charset="0"/>
              </a:rPr>
              <a:t>2</a:t>
            </a:r>
            <a:r>
              <a:rPr lang="en-US" sz="2400" dirty="0">
                <a:latin typeface="Calibri" panose="020F0502020204030204" pitchFamily="34" charset="0"/>
              </a:rPr>
              <a:t>(1) = 3.762, </a:t>
            </a:r>
            <a:r>
              <a:rPr lang="en-US" sz="2400" i="1" dirty="0">
                <a:latin typeface="Calibri" panose="020F0502020204030204" pitchFamily="34" charset="0"/>
              </a:rPr>
              <a:t>p </a:t>
            </a:r>
            <a:r>
              <a:rPr lang="en-US" sz="2400" dirty="0">
                <a:latin typeface="Calibri" panose="020F0502020204030204" pitchFamily="34" charset="0"/>
              </a:rPr>
              <a:t>= .025 (one-tailed)</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fosters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2" name="Title 1"/>
          <p:cNvSpPr>
            <a:spLocks noGrp="1"/>
          </p:cNvSpPr>
          <p:nvPr>
            <p:ph type="title"/>
          </p:nvPr>
        </p:nvSpPr>
        <p:spPr>
          <a:xfrm>
            <a:off x="35836" y="29670"/>
            <a:ext cx="9028781" cy="789140"/>
          </a:xfrm>
        </p:spPr>
        <p:txBody>
          <a:bodyPr>
            <a:normAutofit/>
          </a:bodyPr>
          <a:lstStyle/>
          <a:p>
            <a:r>
              <a:rPr lang="en-US" sz="3200" dirty="0"/>
              <a:t>How Much Does Power Foster Egocentric Behavior?</a:t>
            </a:r>
          </a:p>
        </p:txBody>
      </p:sp>
      <p:sp>
        <p:nvSpPr>
          <p:cNvPr id="6" name="TextBox 5"/>
          <p:cNvSpPr txBox="1"/>
          <p:nvPr/>
        </p:nvSpPr>
        <p:spPr>
          <a:xfrm>
            <a:off x="6327748" y="6519446"/>
            <a:ext cx="2949450" cy="338554"/>
          </a:xfrm>
          <a:prstGeom prst="rect">
            <a:avLst/>
          </a:prstGeom>
          <a:noFill/>
        </p:spPr>
        <p:txBody>
          <a:bodyPr wrap="square" rtlCol="0">
            <a:spAutoFit/>
          </a:bodyPr>
          <a:lstStyle/>
          <a:p>
            <a:r>
              <a:rPr lang="en-US" sz="1600" dirty="0">
                <a:latin typeface="Calibri" panose="020F0502020204030204" pitchFamily="34" charset="0"/>
              </a:rPr>
              <a:t>Data from Galinsky et al.. (2006)</a:t>
            </a:r>
          </a:p>
        </p:txBody>
      </p:sp>
      <p:pic>
        <p:nvPicPr>
          <p:cNvPr id="8" name="Picture 7"/>
          <p:cNvPicPr>
            <a:picLocks noChangeAspect="1"/>
          </p:cNvPicPr>
          <p:nvPr/>
        </p:nvPicPr>
        <p:blipFill>
          <a:blip r:embed="rId2"/>
          <a:stretch>
            <a:fillRect/>
          </a:stretch>
        </p:blipFill>
        <p:spPr>
          <a:xfrm>
            <a:off x="1055549" y="1849219"/>
            <a:ext cx="2808588" cy="1941795"/>
          </a:xfrm>
          <a:prstGeom prst="rect">
            <a:avLst/>
          </a:prstGeom>
        </p:spPr>
      </p:pic>
      <p:sp>
        <p:nvSpPr>
          <p:cNvPr id="9" name="TextBox 8"/>
          <p:cNvSpPr txBox="1"/>
          <p:nvPr/>
        </p:nvSpPr>
        <p:spPr>
          <a:xfrm>
            <a:off x="155775" y="753482"/>
            <a:ext cx="4608136" cy="923330"/>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2751968470"/>
              </p:ext>
            </p:extLst>
          </p:nvPr>
        </p:nvGraphicFramePr>
        <p:xfrm>
          <a:off x="155775" y="3963421"/>
          <a:ext cx="4412517" cy="2008401"/>
        </p:xfrm>
        <a:graphic>
          <a:graphicData uri="http://schemas.openxmlformats.org/drawingml/2006/table">
            <a:tbl>
              <a:tblPr firstRow="1" bandRow="1">
                <a:tableStyleId>{5C22544A-7EE6-4342-B048-85BDC9FD1C3A}</a:tableStyleId>
              </a:tblPr>
              <a:tblGrid>
                <a:gridCol w="1470839">
                  <a:extLst>
                    <a:ext uri="{9D8B030D-6E8A-4147-A177-3AD203B41FA5}">
                      <a16:colId xmlns:a16="http://schemas.microsoft.com/office/drawing/2014/main" val="1446192936"/>
                    </a:ext>
                  </a:extLst>
                </a:gridCol>
                <a:gridCol w="1470839">
                  <a:extLst>
                    <a:ext uri="{9D8B030D-6E8A-4147-A177-3AD203B41FA5}">
                      <a16:colId xmlns:a16="http://schemas.microsoft.com/office/drawing/2014/main" val="1998416887"/>
                    </a:ext>
                  </a:extLst>
                </a:gridCol>
                <a:gridCol w="1470839">
                  <a:extLst>
                    <a:ext uri="{9D8B030D-6E8A-4147-A177-3AD203B41FA5}">
                      <a16:colId xmlns:a16="http://schemas.microsoft.com/office/drawing/2014/main" val="3805411348"/>
                    </a:ext>
                  </a:extLst>
                </a:gridCol>
              </a:tblGrid>
              <a:tr h="669467">
                <a:tc>
                  <a:txBody>
                    <a:bodyPr/>
                    <a:lstStyle/>
                    <a:p>
                      <a:endParaRPr lang="en-US" dirty="0"/>
                    </a:p>
                  </a:txBody>
                  <a:tcPr/>
                </a:tc>
                <a:tc>
                  <a:txBody>
                    <a:bodyPr/>
                    <a:lstStyle/>
                    <a:p>
                      <a:r>
                        <a:rPr lang="en-US" dirty="0"/>
                        <a:t>Other-Centric</a:t>
                      </a:r>
                    </a:p>
                  </a:txBody>
                  <a:tcPr/>
                </a:tc>
                <a:tc>
                  <a:txBody>
                    <a:bodyPr/>
                    <a:lstStyle/>
                    <a:p>
                      <a:r>
                        <a:rPr lang="en-US" dirty="0"/>
                        <a:t>Ego-Centric</a:t>
                      </a:r>
                    </a:p>
                  </a:txBody>
                  <a:tcPr/>
                </a:tc>
                <a:extLst>
                  <a:ext uri="{0D108BD9-81ED-4DB2-BD59-A6C34878D82A}">
                    <a16:rowId xmlns:a16="http://schemas.microsoft.com/office/drawing/2014/main" val="4093729786"/>
                  </a:ext>
                </a:extLst>
              </a:tr>
              <a:tr h="669467">
                <a:tc>
                  <a:txBody>
                    <a:bodyPr/>
                    <a:lstStyle/>
                    <a:p>
                      <a:r>
                        <a:rPr lang="en-US" dirty="0"/>
                        <a:t>Neutral</a:t>
                      </a:r>
                    </a:p>
                  </a:txBody>
                  <a:tcPr/>
                </a:tc>
                <a:tc>
                  <a:txBody>
                    <a:bodyPr/>
                    <a:lstStyle/>
                    <a:p>
                      <a:r>
                        <a:rPr lang="en-US" dirty="0"/>
                        <a:t>4</a:t>
                      </a:r>
                    </a:p>
                  </a:txBody>
                  <a:tcPr/>
                </a:tc>
                <a:tc>
                  <a:txBody>
                    <a:bodyPr/>
                    <a:lstStyle/>
                    <a:p>
                      <a:r>
                        <a:rPr lang="en-US" dirty="0"/>
                        <a:t>29</a:t>
                      </a:r>
                    </a:p>
                  </a:txBody>
                  <a:tcPr/>
                </a:tc>
                <a:extLst>
                  <a:ext uri="{0D108BD9-81ED-4DB2-BD59-A6C34878D82A}">
                    <a16:rowId xmlns:a16="http://schemas.microsoft.com/office/drawing/2014/main" val="137804749"/>
                  </a:ext>
                </a:extLst>
              </a:tr>
              <a:tr h="669467">
                <a:tc>
                  <a:txBody>
                    <a:bodyPr/>
                    <a:lstStyle/>
                    <a:p>
                      <a:r>
                        <a:rPr lang="en-US" dirty="0"/>
                        <a:t>Power</a:t>
                      </a:r>
                    </a:p>
                  </a:txBody>
                  <a:tcPr/>
                </a:tc>
                <a:tc>
                  <a:txBody>
                    <a:bodyPr/>
                    <a:lstStyle/>
                    <a:p>
                      <a:r>
                        <a:rPr lang="en-US" dirty="0"/>
                        <a:t>8</a:t>
                      </a:r>
                    </a:p>
                  </a:txBody>
                  <a:tcPr/>
                </a:tc>
                <a:tc>
                  <a:txBody>
                    <a:bodyPr/>
                    <a:lstStyle/>
                    <a:p>
                      <a:r>
                        <a:rPr lang="en-US" dirty="0"/>
                        <a:t>16</a:t>
                      </a:r>
                    </a:p>
                  </a:txBody>
                  <a:tcPr/>
                </a:tc>
                <a:extLst>
                  <a:ext uri="{0D108BD9-81ED-4DB2-BD59-A6C34878D82A}">
                    <a16:rowId xmlns:a16="http://schemas.microsoft.com/office/drawing/2014/main" val="426106599"/>
                  </a:ext>
                </a:extLst>
              </a:tr>
            </a:tbl>
          </a:graphicData>
        </a:graphic>
      </p:graphicFrame>
      <p:sp>
        <p:nvSpPr>
          <p:cNvPr id="11" name="Rectangular Callout 10"/>
          <p:cNvSpPr/>
          <p:nvPr/>
        </p:nvSpPr>
        <p:spPr>
          <a:xfrm>
            <a:off x="5477901" y="753482"/>
            <a:ext cx="3239762" cy="819150"/>
          </a:xfrm>
          <a:prstGeom prst="wedgeRectCallout">
            <a:avLst>
              <a:gd name="adj1" fmla="val -40405"/>
              <a:gd name="adj2" fmla="val -68219"/>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Quantitative question with effect-size answer</a:t>
            </a:r>
          </a:p>
        </p:txBody>
      </p:sp>
      <p:pic>
        <p:nvPicPr>
          <p:cNvPr id="12" name="Picture 11"/>
          <p:cNvPicPr>
            <a:picLocks noChangeAspect="1"/>
          </p:cNvPicPr>
          <p:nvPr/>
        </p:nvPicPr>
        <p:blipFill rotWithShape="1">
          <a:blip r:embed="rId3"/>
          <a:srcRect t="6796" r="3106" b="6707"/>
          <a:stretch/>
        </p:blipFill>
        <p:spPr>
          <a:xfrm>
            <a:off x="35836" y="1805038"/>
            <a:ext cx="4652393" cy="4814346"/>
          </a:xfrm>
          <a:prstGeom prst="rect">
            <a:avLst/>
          </a:prstGeom>
        </p:spPr>
      </p:pic>
      <p:sp>
        <p:nvSpPr>
          <p:cNvPr id="13" name="Rectangular Callout 12"/>
          <p:cNvSpPr/>
          <p:nvPr/>
        </p:nvSpPr>
        <p:spPr>
          <a:xfrm>
            <a:off x="0" y="6550442"/>
            <a:ext cx="3499556" cy="310292"/>
          </a:xfrm>
          <a:prstGeom prst="wedgeRectCallout">
            <a:avLst>
              <a:gd name="adj1" fmla="val 42882"/>
              <a:gd name="adj2" fmla="val -91743"/>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Plot shows data, effect size, and CI</a:t>
            </a:r>
          </a:p>
        </p:txBody>
      </p:sp>
      <p:sp>
        <p:nvSpPr>
          <p:cNvPr id="4" name="Content Placeholder 3"/>
          <p:cNvSpPr>
            <a:spLocks noGrp="1"/>
          </p:cNvSpPr>
          <p:nvPr>
            <p:ph sz="half" idx="2"/>
          </p:nvPr>
        </p:nvSpPr>
        <p:spPr>
          <a:xfrm>
            <a:off x="4568292" y="2131216"/>
            <a:ext cx="4575709" cy="3199597"/>
          </a:xfrm>
          <a:solidFill>
            <a:schemeClr val="bg1"/>
          </a:solidFill>
        </p:spPr>
        <p:txBody>
          <a:bodyPr>
            <a:normAutofit fontScale="85000" lnSpcReduction="20000"/>
          </a:bodyPr>
          <a:lstStyle/>
          <a:p>
            <a:pPr marL="0" indent="0">
              <a:buNone/>
            </a:pPr>
            <a:r>
              <a:rPr lang="en-US" sz="2400" dirty="0">
                <a:latin typeface="Calibri" panose="020F0502020204030204" pitchFamily="34" charset="0"/>
              </a:rPr>
              <a:t>In low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.12 (4/33)</a:t>
            </a:r>
          </a:p>
          <a:p>
            <a:pPr marL="0" indent="0">
              <a:buNone/>
            </a:pPr>
            <a:r>
              <a:rPr lang="en-US" sz="2400" dirty="0">
                <a:latin typeface="Calibri" panose="020F0502020204030204" pitchFamily="34" charset="0"/>
              </a:rPr>
              <a:t>In high power, </a:t>
            </a:r>
            <a:r>
              <a:rPr lang="en-US" sz="2400" i="1" dirty="0" err="1">
                <a:latin typeface="Calibri" panose="020F0502020204030204" pitchFamily="34" charset="0"/>
              </a:rPr>
              <a:t>P</a:t>
            </a:r>
            <a:r>
              <a:rPr lang="en-US" sz="2400" baseline="-25000" dirty="0" err="1">
                <a:latin typeface="Calibri" panose="020F0502020204030204" pitchFamily="34" charset="0"/>
              </a:rPr>
              <a:t>egocentric</a:t>
            </a:r>
            <a:r>
              <a:rPr lang="en-US" sz="2400" i="1" dirty="0">
                <a:latin typeface="Calibri" panose="020F0502020204030204" pitchFamily="34" charset="0"/>
              </a:rPr>
              <a:t> </a:t>
            </a:r>
            <a:r>
              <a:rPr lang="en-US" sz="2400" dirty="0">
                <a:latin typeface="Calibri" panose="020F0502020204030204" pitchFamily="34" charset="0"/>
              </a:rPr>
              <a:t>= .33 (8/24)</a:t>
            </a:r>
          </a:p>
          <a:p>
            <a:pPr marL="0" indent="0">
              <a:buNone/>
            </a:pPr>
            <a:r>
              <a:rPr lang="en-US" sz="2400" b="1" dirty="0">
                <a:latin typeface="Calibri" panose="020F0502020204030204" pitchFamily="34" charset="0"/>
              </a:rPr>
              <a:t>Diff in Proportion = .21, 95% CI [-.00, .43]</a:t>
            </a:r>
          </a:p>
          <a:p>
            <a:pPr marL="0" indent="0">
              <a:buNone/>
            </a:pPr>
            <a:endParaRPr lang="en-US" sz="2400" b="1" dirty="0">
              <a:latin typeface="Calibri" panose="020F0502020204030204" pitchFamily="34" charset="0"/>
            </a:endParaRPr>
          </a:p>
          <a:p>
            <a:pPr marL="0" indent="0">
              <a:buNone/>
            </a:pPr>
            <a:r>
              <a:rPr lang="en-US" sz="2400" dirty="0">
                <a:latin typeface="Calibri" panose="020F0502020204030204" pitchFamily="34" charset="0"/>
              </a:rPr>
              <a:t>We estimate power could have anywhere from effectively 0 effect up to a very large effect on ego-centric behavior.</a:t>
            </a:r>
          </a:p>
          <a:p>
            <a:pPr marL="0" indent="0">
              <a:buNone/>
            </a:pPr>
            <a:endParaRPr lang="en-US" sz="2400" dirty="0">
              <a:latin typeface="Calibri" panose="020F0502020204030204" pitchFamily="34" charset="0"/>
            </a:endParaRPr>
          </a:p>
          <a:p>
            <a:pPr marL="0" indent="0">
              <a:buNone/>
            </a:pPr>
            <a:r>
              <a:rPr lang="en-US" sz="2400" dirty="0">
                <a:latin typeface="Calibri" panose="020F0502020204030204" pitchFamily="34" charset="0"/>
              </a:rPr>
              <a:t>Power probably does not decrease egocentric behavior.</a:t>
            </a:r>
          </a:p>
          <a:p>
            <a:pPr marL="0" indent="0">
              <a:buNone/>
            </a:pPr>
            <a:endParaRPr lang="en-US" sz="2400" dirty="0">
              <a:latin typeface="Calibri" panose="020F0502020204030204" pitchFamily="34" charset="0"/>
            </a:endParaRPr>
          </a:p>
          <a:p>
            <a:pPr marL="0" indent="0">
              <a:buNone/>
            </a:pPr>
            <a:endParaRPr lang="en-US" sz="2400" dirty="0"/>
          </a:p>
        </p:txBody>
      </p:sp>
      <p:sp>
        <p:nvSpPr>
          <p:cNvPr id="15" name="Rectangular Callout 14"/>
          <p:cNvSpPr/>
          <p:nvPr/>
        </p:nvSpPr>
        <p:spPr>
          <a:xfrm>
            <a:off x="5130947" y="5499599"/>
            <a:ext cx="3933670" cy="737980"/>
          </a:xfrm>
          <a:prstGeom prst="wedgeRectCallout">
            <a:avLst>
              <a:gd name="adj1" fmla="val -39870"/>
              <a:gd name="adj2" fmla="val -83040"/>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Interpretation takes uncertainty seriously (whole CI)</a:t>
            </a:r>
          </a:p>
        </p:txBody>
      </p:sp>
    </p:spTree>
    <p:extLst>
      <p:ext uri="{BB962C8B-B14F-4D97-AF65-F5344CB8AC3E}">
        <p14:creationId xmlns:p14="http://schemas.microsoft.com/office/powerpoint/2010/main" val="307200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uiExpand="1" build="p"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103"/>
            <a:ext cx="9144000" cy="1325563"/>
          </a:xfrm>
        </p:spPr>
        <p:txBody>
          <a:bodyPr>
            <a:normAutofit/>
          </a:bodyPr>
          <a:lstStyle/>
          <a:p>
            <a:r>
              <a:rPr lang="en-US" sz="4000" dirty="0"/>
              <a:t>The difference between two proportions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1" y="1569156"/>
                <a:ext cx="8523110" cy="5170311"/>
              </a:xfrm>
            </p:spPr>
            <p:txBody>
              <a:bodyPr>
                <a:normAutofit fontScale="77500" lnSpcReduction="20000"/>
              </a:bodyPr>
              <a:lstStyle/>
              <a:p>
                <a:pPr marL="0" indent="0">
                  <a:buNone/>
                </a:pPr>
                <a:r>
                  <a:rPr lang="en-US" dirty="0"/>
                  <a:t>The effect-size of interest is the difference between the proportions: </a:t>
                </a:r>
              </a:p>
              <a:p>
                <a:r>
                  <a:rPr lang="en-US" dirty="0"/>
                  <a:t>Raw Score: 			</a:t>
                </a:r>
                <a:r>
                  <a:rPr lang="en-US" i="1" dirty="0" err="1"/>
                  <a:t>P</a:t>
                </a:r>
                <a:r>
                  <a:rPr lang="en-US" baseline="-25000" dirty="0" err="1"/>
                  <a:t>diff</a:t>
                </a:r>
                <a:r>
                  <a:rPr lang="en-US" dirty="0"/>
                  <a:t> = </a:t>
                </a:r>
                <a:r>
                  <a:rPr lang="en-US" i="1" dirty="0"/>
                  <a:t>P</a:t>
                </a:r>
                <a:r>
                  <a:rPr lang="en-US" baseline="-25000" dirty="0"/>
                  <a:t>2</a:t>
                </a:r>
                <a:r>
                  <a:rPr lang="en-US" dirty="0"/>
                  <a:t> – </a:t>
                </a:r>
                <a:r>
                  <a:rPr lang="en-US" i="1" dirty="0"/>
                  <a:t>P</a:t>
                </a:r>
                <a:r>
                  <a:rPr lang="en-US" baseline="-25000" dirty="0"/>
                  <a:t>1</a:t>
                </a:r>
                <a:br>
                  <a:rPr lang="en-US" baseline="-25000" dirty="0"/>
                </a:br>
                <a:endParaRPr lang="en-US" baseline="-25000" dirty="0"/>
              </a:p>
              <a:p>
                <a:r>
                  <a:rPr lang="en-US" dirty="0"/>
                  <a:t>Odds ratio:			</a:t>
                </a:r>
                <a14:m>
                  <m:oMath xmlns:m="http://schemas.openxmlformats.org/officeDocument/2006/math">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b="0" i="1" smtClean="0">
                            <a:latin typeface="Cambria Math" panose="02040503050406030204" pitchFamily="18" charset="0"/>
                          </a:rPr>
                          <m:t>)</m:t>
                        </m:r>
                      </m:den>
                    </m:f>
                  </m:oMath>
                </a14:m>
                <a:endParaRPr lang="en-US" dirty="0"/>
              </a:p>
              <a:p>
                <a:pPr marL="0" indent="0">
                  <a:buNone/>
                </a:pPr>
                <a:endParaRPr lang="en-US" dirty="0"/>
              </a:p>
              <a:p>
                <a:pPr marL="0" indent="0">
                  <a:buNone/>
                </a:pPr>
                <a:r>
                  <a:rPr lang="en-US" dirty="0"/>
                  <a:t>Uncertainty can be expressed with a confidence interval:</a:t>
                </a:r>
              </a:p>
              <a:p>
                <a:r>
                  <a:rPr lang="en-US" dirty="0"/>
                  <a:t>CI = [</a:t>
                </a:r>
                <a:r>
                  <a:rPr lang="en-US" i="1" dirty="0" err="1"/>
                  <a:t>P</a:t>
                </a:r>
                <a:r>
                  <a:rPr lang="en-US" baseline="-25000" dirty="0" err="1"/>
                  <a:t>diff</a:t>
                </a:r>
                <a:r>
                  <a:rPr lang="en-US" dirty="0"/>
                  <a:t> – </a:t>
                </a:r>
                <a:r>
                  <a:rPr lang="en-US" i="1" dirty="0" err="1"/>
                  <a:t>MoE</a:t>
                </a:r>
                <a:r>
                  <a:rPr lang="en-US" dirty="0"/>
                  <a:t>, </a:t>
                </a:r>
                <a:r>
                  <a:rPr lang="en-US" i="1" dirty="0" err="1"/>
                  <a:t>P</a:t>
                </a:r>
                <a:r>
                  <a:rPr lang="en-US" baseline="-25000" dirty="0" err="1"/>
                  <a:t>diff</a:t>
                </a:r>
                <a:r>
                  <a:rPr lang="en-US" dirty="0"/>
                  <a:t> + </a:t>
                </a:r>
                <a:r>
                  <a:rPr lang="en-US" i="1" dirty="0" err="1"/>
                  <a:t>MoE</a:t>
                </a:r>
                <a:r>
                  <a:rPr lang="en-US" dirty="0"/>
                  <a:t>]</a:t>
                </a:r>
              </a:p>
              <a:p>
                <a:pPr marL="0" indent="0">
                  <a:buNone/>
                </a:pPr>
                <a:endParaRPr lang="en-US" dirty="0"/>
              </a:p>
              <a:p>
                <a:pPr marL="0" indent="0">
                  <a:buNone/>
                </a:pPr>
                <a:r>
                  <a:rPr lang="en-US" dirty="0"/>
                  <a:t>Traditional approach</a:t>
                </a:r>
              </a:p>
              <a:p>
                <a:r>
                  <a:rPr lang="en-US" i="1" dirty="0" err="1"/>
                  <a:t>MoE</a:t>
                </a:r>
                <a:r>
                  <a:rPr lang="en-US" dirty="0"/>
                  <a:t> =  </a:t>
                </a:r>
                <a:r>
                  <a:rPr lang="en-US" dirty="0" err="1"/>
                  <a:t>z</a:t>
                </a:r>
                <a:r>
                  <a:rPr lang="en-US" baseline="-25000" dirty="0" err="1"/>
                  <a:t>conf</a:t>
                </a:r>
                <a:r>
                  <a:rPr lang="en-US" dirty="0"/>
                  <a:t> * </a:t>
                </a:r>
                <a:r>
                  <a:rPr lang="en-US" i="1" dirty="0"/>
                  <a:t>SEP</a:t>
                </a:r>
              </a:p>
              <a:p>
                <a:r>
                  <a:rPr lang="en-US" i="1" dirty="0"/>
                  <a:t>SEP = </a:t>
                </a:r>
                <a14:m>
                  <m:oMath xmlns:m="http://schemas.openxmlformats.org/officeDocument/2006/math">
                    <m:rad>
                      <m:radPr>
                        <m:degHide m:val="on"/>
                        <m:ctrlPr>
                          <a:rPr lang="en-US" i="1" smtClean="0">
                            <a:latin typeface="Cambria Math" panose="02040503050406030204" pitchFamily="18" charset="0"/>
                          </a:rPr>
                        </m:ctrlPr>
                      </m:radPr>
                      <m:deg/>
                      <m:e>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den>
                        </m:f>
                      </m:e>
                    </m:rad>
                  </m:oMath>
                </a14:m>
                <a:endParaRPr lang="en-US" i="1" dirty="0"/>
              </a:p>
              <a:p>
                <a:pPr marL="0" indent="0">
                  <a:buNone/>
                </a:pPr>
                <a:endParaRPr lang="en-US" dirty="0"/>
              </a:p>
              <a:p>
                <a:pPr marL="0" indent="0">
                  <a:buNone/>
                </a:pPr>
                <a:r>
                  <a:rPr lang="en-US" dirty="0"/>
                  <a:t>See </a:t>
                </a:r>
                <a:r>
                  <a:rPr lang="en-US" dirty="0" err="1"/>
                  <a:t>Newcombe</a:t>
                </a:r>
                <a:r>
                  <a:rPr lang="en-US" dirty="0"/>
                  <a:t> &amp; Altman (2000) for a better approach—this improved approach is implemented in ESCI and in the R script provided.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1" y="1569156"/>
                <a:ext cx="8523110" cy="5170311"/>
              </a:xfrm>
              <a:blipFill>
                <a:blip r:embed="rId2"/>
                <a:stretch>
                  <a:fillRect l="-930" t="-2356" b="-824"/>
                </a:stretch>
              </a:blipFill>
            </p:spPr>
            <p:txBody>
              <a:bodyPr/>
              <a:lstStyle/>
              <a:p>
                <a:r>
                  <a:rPr lang="en-US">
                    <a:noFill/>
                  </a:rPr>
                  <a:t> </a:t>
                </a:r>
              </a:p>
            </p:txBody>
          </p:sp>
        </mc:Fallback>
      </mc:AlternateContent>
    </p:spTree>
    <p:extLst>
      <p:ext uri="{BB962C8B-B14F-4D97-AF65-F5344CB8AC3E}">
        <p14:creationId xmlns:p14="http://schemas.microsoft.com/office/powerpoint/2010/main" val="409325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01"/>
            <a:ext cx="9144000" cy="1325563"/>
          </a:xfrm>
        </p:spPr>
        <p:txBody>
          <a:bodyPr>
            <a:normAutofit fontScale="90000"/>
          </a:bodyPr>
          <a:lstStyle/>
          <a:p>
            <a:r>
              <a:rPr lang="en-US" sz="4800" dirty="0"/>
              <a:t>The New Statistics: 4 Guiding Principles</a:t>
            </a:r>
          </a:p>
        </p:txBody>
      </p:sp>
      <p:sp>
        <p:nvSpPr>
          <p:cNvPr id="3" name="Content Placeholder 2"/>
          <p:cNvSpPr>
            <a:spLocks noGrp="1"/>
          </p:cNvSpPr>
          <p:nvPr>
            <p:ph idx="1"/>
          </p:nvPr>
        </p:nvSpPr>
        <p:spPr>
          <a:xfrm>
            <a:off x="279133" y="1129972"/>
            <a:ext cx="8732787" cy="5380190"/>
          </a:xfrm>
        </p:spPr>
        <p:txBody>
          <a:bodyPr>
            <a:normAutofit/>
          </a:bodyPr>
          <a:lstStyle/>
          <a:p>
            <a:pPr>
              <a:spcAft>
                <a:spcPts val="1200"/>
              </a:spcAft>
            </a:pPr>
            <a:r>
              <a:rPr lang="en-US" sz="3200" dirty="0"/>
              <a:t>Ask quantitative questions and give quantitative answers (effect sizes).</a:t>
            </a:r>
          </a:p>
          <a:p>
            <a:pPr>
              <a:spcAft>
                <a:spcPts val="1200"/>
              </a:spcAft>
            </a:pPr>
            <a:r>
              <a:rPr lang="en-US" sz="3200" dirty="0"/>
              <a:t>Countenance uncertainty by visualizing and interpreting confidence intervals or credible intervals.</a:t>
            </a:r>
          </a:p>
          <a:p>
            <a:pPr>
              <a:spcAft>
                <a:spcPts val="1200"/>
              </a:spcAft>
            </a:pPr>
            <a:r>
              <a:rPr lang="en-US" sz="3200" dirty="0"/>
              <a:t>Seek replication and use meta-analysis as a matter of course.</a:t>
            </a:r>
          </a:p>
          <a:p>
            <a:pPr>
              <a:spcAft>
                <a:spcPts val="1200"/>
              </a:spcAft>
            </a:pPr>
            <a:r>
              <a:rPr lang="en-US" sz="3200" dirty="0"/>
              <a:t>Use Open Science practices to enhance the interpretability of research results.</a:t>
            </a:r>
          </a:p>
        </p:txBody>
      </p:sp>
      <p:sp>
        <p:nvSpPr>
          <p:cNvPr id="5" name="TextBox 4">
            <a:extLst>
              <a:ext uri="{FF2B5EF4-FFF2-40B4-BE49-F238E27FC236}">
                <a16:creationId xmlns:a16="http://schemas.microsoft.com/office/drawing/2014/main" id="{8FC62F4D-A024-488B-9417-8AECAE63D8D0}"/>
              </a:ext>
            </a:extLst>
          </p:cNvPr>
          <p:cNvSpPr txBox="1"/>
          <p:nvPr/>
        </p:nvSpPr>
        <p:spPr>
          <a:xfrm>
            <a:off x="0" y="6210422"/>
            <a:ext cx="9144000" cy="646331"/>
          </a:xfrm>
          <a:prstGeom prst="rect">
            <a:avLst/>
          </a:prstGeom>
          <a:noFill/>
        </p:spPr>
        <p:txBody>
          <a:bodyPr wrap="square" rtlCol="0">
            <a:spAutoFit/>
          </a:bodyPr>
          <a:lstStyle/>
          <a:p>
            <a:pPr algn="ctr"/>
            <a:r>
              <a:rPr lang="en-US" i="1" dirty="0">
                <a:solidFill>
                  <a:schemeClr val="tx1">
                    <a:lumMod val="65000"/>
                    <a:lumOff val="35000"/>
                  </a:schemeClr>
                </a:solidFill>
              </a:rPr>
              <a:t>There is no uncertainty that we can’t quantify.</a:t>
            </a:r>
          </a:p>
          <a:p>
            <a:pPr algn="ctr"/>
            <a:r>
              <a:rPr lang="en-US" i="1" dirty="0">
                <a:solidFill>
                  <a:schemeClr val="tx1">
                    <a:lumMod val="65000"/>
                    <a:lumOff val="35000"/>
                  </a:schemeClr>
                </a:solidFill>
              </a:rPr>
              <a:t>		</a:t>
            </a:r>
            <a:r>
              <a:rPr lang="en-US" dirty="0">
                <a:solidFill>
                  <a:schemeClr val="tx1">
                    <a:lumMod val="65000"/>
                    <a:lumOff val="35000"/>
                  </a:schemeClr>
                </a:solidFill>
              </a:rPr>
              <a:t>          - Emery Brown, MIT</a:t>
            </a:r>
          </a:p>
        </p:txBody>
      </p:sp>
    </p:spTree>
    <p:extLst>
      <p:ext uri="{BB962C8B-B14F-4D97-AF65-F5344CB8AC3E}">
        <p14:creationId xmlns:p14="http://schemas.microsoft.com/office/powerpoint/2010/main" val="37211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82" y="29670"/>
            <a:ext cx="9065617" cy="789140"/>
          </a:xfrm>
        </p:spPr>
        <p:txBody>
          <a:bodyPr>
            <a:normAutofit fontScale="90000"/>
          </a:bodyPr>
          <a:lstStyle/>
          <a:p>
            <a:r>
              <a:rPr lang="en-US" sz="3600" dirty="0"/>
              <a:t>How Much Does Power Foster Egocentric Behavior?</a:t>
            </a:r>
          </a:p>
        </p:txBody>
      </p:sp>
      <p:pic>
        <p:nvPicPr>
          <p:cNvPr id="8" name="Picture 7"/>
          <p:cNvPicPr>
            <a:picLocks noChangeAspect="1"/>
          </p:cNvPicPr>
          <p:nvPr/>
        </p:nvPicPr>
        <p:blipFill>
          <a:blip r:embed="rId2"/>
          <a:stretch>
            <a:fillRect/>
          </a:stretch>
        </p:blipFill>
        <p:spPr>
          <a:xfrm>
            <a:off x="3259057" y="1065656"/>
            <a:ext cx="2808588" cy="1941795"/>
          </a:xfrm>
          <a:prstGeom prst="rect">
            <a:avLst/>
          </a:prstGeom>
        </p:spPr>
      </p:pic>
      <p:sp>
        <p:nvSpPr>
          <p:cNvPr id="9" name="TextBox 8"/>
          <p:cNvSpPr txBox="1"/>
          <p:nvPr/>
        </p:nvSpPr>
        <p:spPr>
          <a:xfrm>
            <a:off x="78382" y="1065656"/>
            <a:ext cx="3065959" cy="1477328"/>
          </a:xfrm>
          <a:prstGeom prst="rect">
            <a:avLst/>
          </a:prstGeom>
          <a:noFill/>
        </p:spPr>
        <p:txBody>
          <a:bodyPr wrap="square" rtlCol="0">
            <a:spAutoFit/>
          </a:bodyPr>
          <a:lstStyle/>
          <a:p>
            <a:r>
              <a:rPr lang="en-US" dirty="0"/>
              <a:t>Participants assigned to either Low or High Power condition.  After manipulation, all were asked to write an E on their forehead.</a:t>
            </a:r>
          </a:p>
        </p:txBody>
      </p:sp>
      <p:graphicFrame>
        <p:nvGraphicFramePr>
          <p:cNvPr id="10" name="Table 9"/>
          <p:cNvGraphicFramePr>
            <a:graphicFrameLocks noGrp="1"/>
          </p:cNvGraphicFramePr>
          <p:nvPr>
            <p:extLst>
              <p:ext uri="{D42A27DB-BD31-4B8C-83A1-F6EECF244321}">
                <p14:modId xmlns:p14="http://schemas.microsoft.com/office/powerpoint/2010/main" val="176538980"/>
              </p:ext>
            </p:extLst>
          </p:nvPr>
        </p:nvGraphicFramePr>
        <p:xfrm>
          <a:off x="304569" y="3305683"/>
          <a:ext cx="8496455" cy="3261472"/>
        </p:xfrm>
        <a:graphic>
          <a:graphicData uri="http://schemas.openxmlformats.org/drawingml/2006/table">
            <a:tbl>
              <a:tblPr firstRow="1" bandRow="1">
                <a:tableStyleId>{5C22544A-7EE6-4342-B048-85BDC9FD1C3A}</a:tableStyleId>
              </a:tblPr>
              <a:tblGrid>
                <a:gridCol w="3543453">
                  <a:extLst>
                    <a:ext uri="{9D8B030D-6E8A-4147-A177-3AD203B41FA5}">
                      <a16:colId xmlns:a16="http://schemas.microsoft.com/office/drawing/2014/main" val="1446192936"/>
                    </a:ext>
                  </a:extLst>
                </a:gridCol>
                <a:gridCol w="1276350">
                  <a:extLst>
                    <a:ext uri="{9D8B030D-6E8A-4147-A177-3AD203B41FA5}">
                      <a16:colId xmlns:a16="http://schemas.microsoft.com/office/drawing/2014/main" val="1998416887"/>
                    </a:ext>
                  </a:extLst>
                </a:gridCol>
                <a:gridCol w="1238250">
                  <a:extLst>
                    <a:ext uri="{9D8B030D-6E8A-4147-A177-3AD203B41FA5}">
                      <a16:colId xmlns:a16="http://schemas.microsoft.com/office/drawing/2014/main" val="3805411348"/>
                    </a:ext>
                  </a:extLst>
                </a:gridCol>
                <a:gridCol w="1295400">
                  <a:extLst>
                    <a:ext uri="{9D8B030D-6E8A-4147-A177-3AD203B41FA5}">
                      <a16:colId xmlns:a16="http://schemas.microsoft.com/office/drawing/2014/main" val="1600804733"/>
                    </a:ext>
                  </a:extLst>
                </a:gridCol>
                <a:gridCol w="1143002">
                  <a:extLst>
                    <a:ext uri="{9D8B030D-6E8A-4147-A177-3AD203B41FA5}">
                      <a16:colId xmlns:a16="http://schemas.microsoft.com/office/drawing/2014/main" val="2659081970"/>
                    </a:ext>
                  </a:extLst>
                </a:gridCol>
              </a:tblGrid>
              <a:tr h="407684">
                <a:tc>
                  <a:txBody>
                    <a:bodyPr/>
                    <a:lstStyle/>
                    <a:p>
                      <a:endParaRPr lang="en-US" dirty="0"/>
                    </a:p>
                  </a:txBody>
                  <a:tcPr/>
                </a:tc>
                <a:tc gridSpan="2">
                  <a:txBody>
                    <a:bodyPr/>
                    <a:lstStyle/>
                    <a:p>
                      <a:r>
                        <a:rPr lang="en-US" dirty="0"/>
                        <a:t>High</a:t>
                      </a:r>
                      <a:r>
                        <a:rPr lang="en-US" baseline="0" dirty="0"/>
                        <a:t> Power</a:t>
                      </a:r>
                      <a:endParaRPr lang="en-US" dirty="0"/>
                    </a:p>
                  </a:txBody>
                  <a:tcPr/>
                </a:tc>
                <a:tc hMerge="1">
                  <a:txBody>
                    <a:bodyPr/>
                    <a:lstStyle/>
                    <a:p>
                      <a:endParaRPr lang="en-US" dirty="0"/>
                    </a:p>
                  </a:txBody>
                  <a:tcPr/>
                </a:tc>
                <a:tc gridSpan="2">
                  <a:txBody>
                    <a:bodyPr/>
                    <a:lstStyle/>
                    <a:p>
                      <a:r>
                        <a:rPr lang="en-US" dirty="0"/>
                        <a:t>Low Power</a:t>
                      </a:r>
                    </a:p>
                  </a:txBody>
                  <a:tcPr/>
                </a:tc>
                <a:tc hMerge="1">
                  <a:txBody>
                    <a:bodyPr/>
                    <a:lstStyle/>
                    <a:p>
                      <a:endParaRPr lang="en-US" dirty="0"/>
                    </a:p>
                  </a:txBody>
                  <a:tcPr/>
                </a:tc>
                <a:extLst>
                  <a:ext uri="{0D108BD9-81ED-4DB2-BD59-A6C34878D82A}">
                    <a16:rowId xmlns:a16="http://schemas.microsoft.com/office/drawing/2014/main" val="183075776"/>
                  </a:ext>
                </a:extLst>
              </a:tr>
              <a:tr h="407684">
                <a:tc>
                  <a:txBody>
                    <a:bodyPr/>
                    <a:lstStyle/>
                    <a:p>
                      <a:endParaRPr lang="en-US" dirty="0"/>
                    </a:p>
                  </a:txBody>
                  <a:tcPr/>
                </a:tc>
                <a:tc>
                  <a:txBody>
                    <a:bodyPr/>
                    <a:lstStyle/>
                    <a:p>
                      <a:r>
                        <a:rPr lang="en-US" dirty="0"/>
                        <a:t>Ego-Centric</a:t>
                      </a:r>
                    </a:p>
                  </a:txBody>
                  <a:tcPr/>
                </a:tc>
                <a:tc>
                  <a:txBody>
                    <a:bodyPr/>
                    <a:lstStyle/>
                    <a:p>
                      <a:r>
                        <a:rPr lang="en-US" dirty="0"/>
                        <a:t>Total</a:t>
                      </a:r>
                    </a:p>
                  </a:txBody>
                  <a:tcPr/>
                </a:tc>
                <a:tc>
                  <a:txBody>
                    <a:bodyPr/>
                    <a:lstStyle/>
                    <a:p>
                      <a:r>
                        <a:rPr lang="en-US" dirty="0"/>
                        <a:t>Ego-Centric</a:t>
                      </a:r>
                    </a:p>
                  </a:txBody>
                  <a:tcPr/>
                </a:tc>
                <a:tc>
                  <a:txBody>
                    <a:bodyPr/>
                    <a:lstStyle/>
                    <a:p>
                      <a:r>
                        <a:rPr lang="en-US" dirty="0"/>
                        <a:t>Total</a:t>
                      </a:r>
                    </a:p>
                  </a:txBody>
                  <a:tcPr/>
                </a:tc>
                <a:extLst>
                  <a:ext uri="{0D108BD9-81ED-4DB2-BD59-A6C34878D82A}">
                    <a16:rowId xmlns:a16="http://schemas.microsoft.com/office/drawing/2014/main" val="4093729786"/>
                  </a:ext>
                </a:extLst>
              </a:tr>
              <a:tr h="407684">
                <a:tc>
                  <a:txBody>
                    <a:bodyPr/>
                    <a:lstStyle/>
                    <a:p>
                      <a:r>
                        <a:rPr lang="en-US" dirty="0"/>
                        <a:t>Galinsky et al. (2006)</a:t>
                      </a:r>
                    </a:p>
                  </a:txBody>
                  <a:tcPr/>
                </a:tc>
                <a:tc>
                  <a:txBody>
                    <a:bodyPr/>
                    <a:lstStyle/>
                    <a:p>
                      <a:r>
                        <a:rPr lang="en-US" dirty="0"/>
                        <a:t>8</a:t>
                      </a:r>
                    </a:p>
                  </a:txBody>
                  <a:tcPr/>
                </a:tc>
                <a:tc>
                  <a:txBody>
                    <a:bodyPr/>
                    <a:lstStyle/>
                    <a:p>
                      <a:r>
                        <a:rPr lang="en-US" dirty="0"/>
                        <a:t>24</a:t>
                      </a:r>
                    </a:p>
                  </a:txBody>
                  <a:tcPr/>
                </a:tc>
                <a:tc>
                  <a:txBody>
                    <a:bodyPr/>
                    <a:lstStyle/>
                    <a:p>
                      <a:r>
                        <a:rPr lang="en-US" dirty="0"/>
                        <a:t>4</a:t>
                      </a:r>
                    </a:p>
                  </a:txBody>
                  <a:tcPr/>
                </a:tc>
                <a:tc>
                  <a:txBody>
                    <a:bodyPr/>
                    <a:lstStyle/>
                    <a:p>
                      <a:r>
                        <a:rPr lang="en-US" dirty="0"/>
                        <a:t>33</a:t>
                      </a:r>
                    </a:p>
                  </a:txBody>
                  <a:tcPr/>
                </a:tc>
                <a:extLst>
                  <a:ext uri="{0D108BD9-81ED-4DB2-BD59-A6C34878D82A}">
                    <a16:rowId xmlns:a16="http://schemas.microsoft.com/office/drawing/2014/main" val="137804749"/>
                  </a:ext>
                </a:extLst>
              </a:tr>
              <a:tr h="407684">
                <a:tc>
                  <a:txBody>
                    <a:bodyPr/>
                    <a:lstStyle/>
                    <a:p>
                      <a:r>
                        <a:rPr lang="en-US" dirty="0"/>
                        <a:t>My Lab, In Person</a:t>
                      </a:r>
                    </a:p>
                  </a:txBody>
                  <a:tcPr/>
                </a:tc>
                <a:tc>
                  <a:txBody>
                    <a:bodyPr/>
                    <a:lstStyle/>
                    <a:p>
                      <a:r>
                        <a:rPr lang="en-US" dirty="0"/>
                        <a:t>17</a:t>
                      </a:r>
                    </a:p>
                  </a:txBody>
                  <a:tcPr/>
                </a:tc>
                <a:tc>
                  <a:txBody>
                    <a:bodyPr/>
                    <a:lstStyle/>
                    <a:p>
                      <a:r>
                        <a:rPr lang="en-US" dirty="0"/>
                        <a:t>80</a:t>
                      </a:r>
                    </a:p>
                  </a:txBody>
                  <a:tcPr/>
                </a:tc>
                <a:tc>
                  <a:txBody>
                    <a:bodyPr/>
                    <a:lstStyle/>
                    <a:p>
                      <a:r>
                        <a:rPr lang="en-US" dirty="0"/>
                        <a:t>19</a:t>
                      </a:r>
                    </a:p>
                  </a:txBody>
                  <a:tcPr/>
                </a:tc>
                <a:tc>
                  <a:txBody>
                    <a:bodyPr/>
                    <a:lstStyle/>
                    <a:p>
                      <a:r>
                        <a:rPr lang="en-US" dirty="0"/>
                        <a:t>71</a:t>
                      </a:r>
                    </a:p>
                  </a:txBody>
                  <a:tcPr/>
                </a:tc>
                <a:extLst>
                  <a:ext uri="{0D108BD9-81ED-4DB2-BD59-A6C34878D82A}">
                    <a16:rowId xmlns:a16="http://schemas.microsoft.com/office/drawing/2014/main" val="426106599"/>
                  </a:ext>
                </a:extLst>
              </a:tr>
              <a:tr h="407684">
                <a:tc>
                  <a:txBody>
                    <a:bodyPr/>
                    <a:lstStyle/>
                    <a:p>
                      <a:r>
                        <a:rPr lang="en-US" dirty="0"/>
                        <a:t>My Lab, </a:t>
                      </a:r>
                      <a:r>
                        <a:rPr lang="en-US" dirty="0" err="1"/>
                        <a:t>Mturk</a:t>
                      </a:r>
                      <a:endParaRPr lang="en-US" dirty="0"/>
                    </a:p>
                  </a:txBody>
                  <a:tcPr/>
                </a:tc>
                <a:tc>
                  <a:txBody>
                    <a:bodyPr/>
                    <a:lstStyle/>
                    <a:p>
                      <a:r>
                        <a:rPr lang="en-US" dirty="0"/>
                        <a:t>48</a:t>
                      </a:r>
                    </a:p>
                  </a:txBody>
                  <a:tcPr/>
                </a:tc>
                <a:tc>
                  <a:txBody>
                    <a:bodyPr/>
                    <a:lstStyle/>
                    <a:p>
                      <a:r>
                        <a:rPr lang="en-US" dirty="0"/>
                        <a:t>105</a:t>
                      </a:r>
                    </a:p>
                  </a:txBody>
                  <a:tcPr/>
                </a:tc>
                <a:tc>
                  <a:txBody>
                    <a:bodyPr/>
                    <a:lstStyle/>
                    <a:p>
                      <a:r>
                        <a:rPr lang="en-US" dirty="0"/>
                        <a:t>33</a:t>
                      </a:r>
                    </a:p>
                  </a:txBody>
                  <a:tcPr/>
                </a:tc>
                <a:tc>
                  <a:txBody>
                    <a:bodyPr/>
                    <a:lstStyle/>
                    <a:p>
                      <a:r>
                        <a:rPr lang="en-US" dirty="0"/>
                        <a:t>101</a:t>
                      </a:r>
                    </a:p>
                  </a:txBody>
                  <a:tcPr/>
                </a:tc>
                <a:extLst>
                  <a:ext uri="{0D108BD9-81ED-4DB2-BD59-A6C34878D82A}">
                    <a16:rowId xmlns:a16="http://schemas.microsoft.com/office/drawing/2014/main" val="3680541845"/>
                  </a:ext>
                </a:extLst>
              </a:tr>
              <a:tr h="407684">
                <a:tc>
                  <a:txBody>
                    <a:bodyPr/>
                    <a:lstStyle/>
                    <a:p>
                      <a:r>
                        <a:rPr lang="en-US" dirty="0"/>
                        <a:t>My Lab, Prolific Academic</a:t>
                      </a:r>
                    </a:p>
                  </a:txBody>
                  <a:tcPr/>
                </a:tc>
                <a:tc>
                  <a:txBody>
                    <a:bodyPr/>
                    <a:lstStyle/>
                    <a:p>
                      <a:r>
                        <a:rPr lang="en-US" dirty="0"/>
                        <a:t>44</a:t>
                      </a:r>
                    </a:p>
                  </a:txBody>
                  <a:tcPr/>
                </a:tc>
                <a:tc>
                  <a:txBody>
                    <a:bodyPr/>
                    <a:lstStyle/>
                    <a:p>
                      <a:r>
                        <a:rPr lang="en-US" dirty="0"/>
                        <a:t>122</a:t>
                      </a:r>
                    </a:p>
                  </a:txBody>
                  <a:tcPr/>
                </a:tc>
                <a:tc>
                  <a:txBody>
                    <a:bodyPr/>
                    <a:lstStyle/>
                    <a:p>
                      <a:r>
                        <a:rPr lang="en-US" dirty="0"/>
                        <a:t>45</a:t>
                      </a:r>
                    </a:p>
                  </a:txBody>
                  <a:tcPr/>
                </a:tc>
                <a:tc>
                  <a:txBody>
                    <a:bodyPr/>
                    <a:lstStyle/>
                    <a:p>
                      <a:r>
                        <a:rPr lang="en-US" dirty="0"/>
                        <a:t>133</a:t>
                      </a:r>
                    </a:p>
                  </a:txBody>
                  <a:tcPr/>
                </a:tc>
                <a:extLst>
                  <a:ext uri="{0D108BD9-81ED-4DB2-BD59-A6C34878D82A}">
                    <a16:rowId xmlns:a16="http://schemas.microsoft.com/office/drawing/2014/main" val="3260091766"/>
                  </a:ext>
                </a:extLst>
              </a:tr>
              <a:tr h="407684">
                <a:tc>
                  <a:txBody>
                    <a:bodyPr/>
                    <a:lstStyle/>
                    <a:p>
                      <a:r>
                        <a:rPr lang="en-US" dirty="0" err="1"/>
                        <a:t>Blader</a:t>
                      </a:r>
                      <a:r>
                        <a:rPr lang="en-US" dirty="0"/>
                        <a:t> et al., 2016,</a:t>
                      </a:r>
                      <a:r>
                        <a:rPr lang="en-US" baseline="0" dirty="0"/>
                        <a:t> S4</a:t>
                      </a:r>
                      <a:endParaRPr lang="en-US" dirty="0"/>
                    </a:p>
                  </a:txBody>
                  <a:tcPr/>
                </a:tc>
                <a:tc>
                  <a:txBody>
                    <a:bodyPr/>
                    <a:lstStyle/>
                    <a:p>
                      <a:r>
                        <a:rPr lang="en-US" dirty="0"/>
                        <a:t>57</a:t>
                      </a:r>
                    </a:p>
                  </a:txBody>
                  <a:tcPr/>
                </a:tc>
                <a:tc>
                  <a:txBody>
                    <a:bodyPr/>
                    <a:lstStyle/>
                    <a:p>
                      <a:r>
                        <a:rPr lang="en-US" dirty="0"/>
                        <a:t>78</a:t>
                      </a:r>
                    </a:p>
                  </a:txBody>
                  <a:tcPr/>
                </a:tc>
                <a:tc>
                  <a:txBody>
                    <a:bodyPr/>
                    <a:lstStyle/>
                    <a:p>
                      <a:r>
                        <a:rPr lang="en-US" dirty="0"/>
                        <a:t>46</a:t>
                      </a:r>
                    </a:p>
                  </a:txBody>
                  <a:tcPr/>
                </a:tc>
                <a:tc>
                  <a:txBody>
                    <a:bodyPr/>
                    <a:lstStyle/>
                    <a:p>
                      <a:r>
                        <a:rPr lang="en-US" dirty="0"/>
                        <a:t>79</a:t>
                      </a:r>
                    </a:p>
                  </a:txBody>
                  <a:tcPr/>
                </a:tc>
                <a:extLst>
                  <a:ext uri="{0D108BD9-81ED-4DB2-BD59-A6C34878D82A}">
                    <a16:rowId xmlns:a16="http://schemas.microsoft.com/office/drawing/2014/main" val="1121161425"/>
                  </a:ext>
                </a:extLst>
              </a:tr>
              <a:tr h="407684">
                <a:tc>
                  <a:txBody>
                    <a:bodyPr/>
                    <a:lstStyle/>
                    <a:p>
                      <a:r>
                        <a:rPr lang="en-US" dirty="0"/>
                        <a:t>Laurent &amp; Lester, Unpublished</a:t>
                      </a:r>
                    </a:p>
                  </a:txBody>
                  <a:tcPr/>
                </a:tc>
                <a:tc>
                  <a:txBody>
                    <a:bodyPr/>
                    <a:lstStyle/>
                    <a:p>
                      <a:r>
                        <a:rPr lang="en-US" dirty="0"/>
                        <a:t>18</a:t>
                      </a:r>
                    </a:p>
                  </a:txBody>
                  <a:tcPr/>
                </a:tc>
                <a:tc>
                  <a:txBody>
                    <a:bodyPr/>
                    <a:lstStyle/>
                    <a:p>
                      <a:r>
                        <a:rPr lang="en-US" dirty="0"/>
                        <a:t>71</a:t>
                      </a:r>
                    </a:p>
                  </a:txBody>
                  <a:tcPr/>
                </a:tc>
                <a:tc>
                  <a:txBody>
                    <a:bodyPr/>
                    <a:lstStyle/>
                    <a:p>
                      <a:r>
                        <a:rPr lang="en-US" dirty="0"/>
                        <a:t>22</a:t>
                      </a:r>
                    </a:p>
                  </a:txBody>
                  <a:tcPr/>
                </a:tc>
                <a:tc>
                  <a:txBody>
                    <a:bodyPr/>
                    <a:lstStyle/>
                    <a:p>
                      <a:r>
                        <a:rPr lang="en-US" dirty="0"/>
                        <a:t>70</a:t>
                      </a:r>
                    </a:p>
                  </a:txBody>
                  <a:tcPr/>
                </a:tc>
                <a:extLst>
                  <a:ext uri="{0D108BD9-81ED-4DB2-BD59-A6C34878D82A}">
                    <a16:rowId xmlns:a16="http://schemas.microsoft.com/office/drawing/2014/main" val="2132551109"/>
                  </a:ext>
                </a:extLst>
              </a:tr>
            </a:tbl>
          </a:graphicData>
        </a:graphic>
      </p:graphicFrame>
      <p:grpSp>
        <p:nvGrpSpPr>
          <p:cNvPr id="5" name="Group 4"/>
          <p:cNvGrpSpPr/>
          <p:nvPr/>
        </p:nvGrpSpPr>
        <p:grpSpPr>
          <a:xfrm>
            <a:off x="6067645" y="815756"/>
            <a:ext cx="3076355" cy="2441594"/>
            <a:chOff x="9505276" y="196980"/>
            <a:chExt cx="3076355" cy="2441594"/>
          </a:xfrm>
        </p:grpSpPr>
        <p:pic>
          <p:nvPicPr>
            <p:cNvPr id="11" name="Bild 6"/>
            <p:cNvPicPr/>
            <p:nvPr/>
          </p:nvPicPr>
          <p:blipFill>
            <a:blip r:embed="rId3">
              <a:extLst>
                <a:ext uri="{28A0092B-C50C-407E-A947-70E740481C1C}">
                  <a14:useLocalDpi xmlns:a14="http://schemas.microsoft.com/office/drawing/2010/main" val="0"/>
                </a:ext>
              </a:extLst>
            </a:blip>
            <a:srcRect/>
            <a:stretch>
              <a:fillRect/>
            </a:stretch>
          </p:blipFill>
          <p:spPr bwMode="auto">
            <a:xfrm>
              <a:off x="9907358" y="396828"/>
              <a:ext cx="2272190" cy="1916706"/>
            </a:xfrm>
            <a:prstGeom prst="rect">
              <a:avLst/>
            </a:prstGeom>
            <a:noFill/>
            <a:ln>
              <a:noFill/>
            </a:ln>
          </p:spPr>
        </p:pic>
        <p:sp>
          <p:nvSpPr>
            <p:cNvPr id="12" name="TextBox 11"/>
            <p:cNvSpPr txBox="1"/>
            <p:nvPr/>
          </p:nvSpPr>
          <p:spPr>
            <a:xfrm>
              <a:off x="9505276" y="2330797"/>
              <a:ext cx="3076355" cy="307777"/>
            </a:xfrm>
            <a:prstGeom prst="rect">
              <a:avLst/>
            </a:prstGeom>
            <a:noFill/>
          </p:spPr>
          <p:txBody>
            <a:bodyPr wrap="none" rtlCol="0">
              <a:spAutoFit/>
            </a:bodyPr>
            <a:lstStyle/>
            <a:p>
              <a:r>
                <a:rPr lang="en-US" sz="1400" b="1" dirty="0"/>
                <a:t>On which side of the table is the book?</a:t>
              </a:r>
            </a:p>
          </p:txBody>
        </p:sp>
        <p:sp>
          <p:nvSpPr>
            <p:cNvPr id="13" name="TextBox 12"/>
            <p:cNvSpPr txBox="1"/>
            <p:nvPr/>
          </p:nvSpPr>
          <p:spPr>
            <a:xfrm>
              <a:off x="9812978" y="196980"/>
              <a:ext cx="2395207" cy="230832"/>
            </a:xfrm>
            <a:prstGeom prst="rect">
              <a:avLst/>
            </a:prstGeom>
            <a:noFill/>
          </p:spPr>
          <p:txBody>
            <a:bodyPr wrap="none" rtlCol="0">
              <a:spAutoFit/>
            </a:bodyPr>
            <a:lstStyle/>
            <a:p>
              <a:r>
                <a:rPr lang="en-US" sz="900" dirty="0"/>
                <a:t>From </a:t>
              </a:r>
              <a:r>
                <a:rPr lang="en-US" sz="900" dirty="0" err="1"/>
                <a:t>Tversky</a:t>
              </a:r>
              <a:r>
                <a:rPr lang="en-US" sz="900" dirty="0"/>
                <a:t> &amp; Hard, 2009 without permission</a:t>
              </a:r>
            </a:p>
          </p:txBody>
        </p:sp>
      </p:grpSp>
    </p:spTree>
    <p:extLst>
      <p:ext uri="{BB962C8B-B14F-4D97-AF65-F5344CB8AC3E}">
        <p14:creationId xmlns:p14="http://schemas.microsoft.com/office/powerpoint/2010/main" val="1496390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8C6C-75FC-4C7E-8529-9DEEE7172E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53A850-1E65-4CE0-84CC-8EF1254F09B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94BB301-266A-4CA2-8666-1BEC7E9B14FF}"/>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FFB3CFA-DBFA-4A1C-B568-86E740EBCA8B}"/>
              </a:ext>
            </a:extLst>
          </p:cNvPr>
          <p:cNvPicPr>
            <a:picLocks noChangeAspect="1"/>
          </p:cNvPicPr>
          <p:nvPr/>
        </p:nvPicPr>
        <p:blipFill rotWithShape="1">
          <a:blip r:embed="rId2"/>
          <a:srcRect l="8835" t="1407" r="42466" b="24518"/>
          <a:stretch/>
        </p:blipFill>
        <p:spPr>
          <a:xfrm>
            <a:off x="514350" y="0"/>
            <a:ext cx="8001000" cy="6845576"/>
          </a:xfrm>
          <a:prstGeom prst="rect">
            <a:avLst/>
          </a:prstGeom>
        </p:spPr>
      </p:pic>
      <p:sp>
        <p:nvSpPr>
          <p:cNvPr id="6" name="Star: 5 Points 5">
            <a:extLst>
              <a:ext uri="{FF2B5EF4-FFF2-40B4-BE49-F238E27FC236}">
                <a16:creationId xmlns:a16="http://schemas.microsoft.com/office/drawing/2014/main" id="{E6BB4433-4D57-444F-B6A8-802591D229B0}"/>
              </a:ext>
            </a:extLst>
          </p:cNvPr>
          <p:cNvSpPr/>
          <p:nvPr/>
        </p:nvSpPr>
        <p:spPr>
          <a:xfrm>
            <a:off x="5082097" y="130066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C0EE217-7A80-4BD7-8D23-2871BD4627D6}"/>
              </a:ext>
            </a:extLst>
          </p:cNvPr>
          <p:cNvPicPr>
            <a:picLocks noChangeAspect="1"/>
          </p:cNvPicPr>
          <p:nvPr/>
        </p:nvPicPr>
        <p:blipFill rotWithShape="1">
          <a:blip r:embed="rId3"/>
          <a:srcRect l="8166" r="50626" b="26889"/>
          <a:stretch/>
        </p:blipFill>
        <p:spPr>
          <a:xfrm>
            <a:off x="514350" y="-32776"/>
            <a:ext cx="6892290" cy="6878352"/>
          </a:xfrm>
          <a:prstGeom prst="rect">
            <a:avLst/>
          </a:prstGeom>
        </p:spPr>
      </p:pic>
      <p:sp>
        <p:nvSpPr>
          <p:cNvPr id="8" name="Star: 5 Points 7">
            <a:extLst>
              <a:ext uri="{FF2B5EF4-FFF2-40B4-BE49-F238E27FC236}">
                <a16:creationId xmlns:a16="http://schemas.microsoft.com/office/drawing/2014/main" id="{F514CF27-CB44-48DA-94E3-76862E72051B}"/>
              </a:ext>
            </a:extLst>
          </p:cNvPr>
          <p:cNvSpPr/>
          <p:nvPr/>
        </p:nvSpPr>
        <p:spPr>
          <a:xfrm>
            <a:off x="5798377" y="2535109"/>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tar: 5 Points 8">
            <a:extLst>
              <a:ext uri="{FF2B5EF4-FFF2-40B4-BE49-F238E27FC236}">
                <a16:creationId xmlns:a16="http://schemas.microsoft.com/office/drawing/2014/main" id="{C02EB9E7-6AC1-4D2F-8A49-53BFFEA96E5F}"/>
              </a:ext>
            </a:extLst>
          </p:cNvPr>
          <p:cNvSpPr/>
          <p:nvPr/>
        </p:nvSpPr>
        <p:spPr>
          <a:xfrm>
            <a:off x="5798377" y="322374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DCF2ED52-F3B4-4349-9623-B7D0B9D586DE}"/>
              </a:ext>
            </a:extLst>
          </p:cNvPr>
          <p:cNvPicPr>
            <a:picLocks noChangeAspect="1"/>
          </p:cNvPicPr>
          <p:nvPr/>
        </p:nvPicPr>
        <p:blipFill rotWithShape="1">
          <a:blip r:embed="rId4"/>
          <a:srcRect l="32000" t="18827" r="37838" b="10296"/>
          <a:stretch/>
        </p:blipFill>
        <p:spPr>
          <a:xfrm>
            <a:off x="1718310" y="0"/>
            <a:ext cx="5124450" cy="6773527"/>
          </a:xfrm>
          <a:prstGeom prst="rect">
            <a:avLst/>
          </a:prstGeom>
        </p:spPr>
      </p:pic>
    </p:spTree>
    <p:extLst>
      <p:ext uri="{BB962C8B-B14F-4D97-AF65-F5344CB8AC3E}">
        <p14:creationId xmlns:p14="http://schemas.microsoft.com/office/powerpoint/2010/main" val="17554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rotWithShape="1">
          <a:blip r:embed="rId2"/>
          <a:srcRect l="-710" t="10359" r="57451" b="17097"/>
          <a:stretch/>
        </p:blipFill>
        <p:spPr>
          <a:xfrm>
            <a:off x="-67290" y="365126"/>
            <a:ext cx="9164279" cy="5186941"/>
          </a:xfrm>
          <a:prstGeom prst="rect">
            <a:avLst/>
          </a:prstGeom>
        </p:spPr>
      </p:pic>
      <p:sp>
        <p:nvSpPr>
          <p:cNvPr id="6" name="TextBox 5"/>
          <p:cNvSpPr txBox="1"/>
          <p:nvPr/>
        </p:nvSpPr>
        <p:spPr>
          <a:xfrm>
            <a:off x="161925" y="5552067"/>
            <a:ext cx="3758016" cy="1200329"/>
          </a:xfrm>
          <a:prstGeom prst="rect">
            <a:avLst/>
          </a:prstGeom>
          <a:noFill/>
        </p:spPr>
        <p:txBody>
          <a:bodyPr wrap="none" rtlCol="0">
            <a:spAutoFit/>
          </a:bodyPr>
          <a:lstStyle/>
          <a:p>
            <a:r>
              <a:rPr lang="en-US" dirty="0"/>
              <a:t>ESCI Part 2, Two Proportions Tab</a:t>
            </a:r>
          </a:p>
          <a:p>
            <a:r>
              <a:rPr lang="en-US" dirty="0"/>
              <a:t>At red1 enter X1 and N1</a:t>
            </a:r>
          </a:p>
          <a:p>
            <a:r>
              <a:rPr lang="en-US" dirty="0"/>
              <a:t>At red2 enter X2 and N2</a:t>
            </a:r>
          </a:p>
          <a:p>
            <a:r>
              <a:rPr lang="en-US" dirty="0" err="1"/>
              <a:t>Pdiff</a:t>
            </a:r>
            <a:r>
              <a:rPr lang="en-US" dirty="0"/>
              <a:t> and its CI in Red 6, Figure at right</a:t>
            </a:r>
          </a:p>
        </p:txBody>
      </p:sp>
    </p:spTree>
    <p:extLst>
      <p:ext uri="{BB962C8B-B14F-4D97-AF65-F5344CB8AC3E}">
        <p14:creationId xmlns:p14="http://schemas.microsoft.com/office/powerpoint/2010/main" val="2555860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01"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the replication study,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-.05 95% CI[-.19, .08], but the CI is long and consistent with anywhere from a strong decrease, to no decrease, to even a moderate increase in egocentric behavior.  The strong increase in the original study is not in the replication CI.</a:t>
            </a:r>
          </a:p>
        </p:txBody>
      </p:sp>
    </p:spTree>
    <p:extLst>
      <p:ext uri="{BB962C8B-B14F-4D97-AF65-F5344CB8AC3E}">
        <p14:creationId xmlns:p14="http://schemas.microsoft.com/office/powerpoint/2010/main" val="90721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unpublished replication, those in the high power condition were actually a bit less ego-centric.  From this data alone we would estimate a decrease in the proportion choosing the ego-centric behavior, </a:t>
            </a:r>
            <a:r>
              <a:rPr lang="en-US" i="1" dirty="0" err="1"/>
              <a:t>P</a:t>
            </a:r>
            <a:r>
              <a:rPr lang="en-US" baseline="-25000" dirty="0" err="1"/>
              <a:t>diff</a:t>
            </a:r>
            <a:r>
              <a:rPr lang="en-US" dirty="0"/>
              <a:t> = -.06 95% CI[-.20, .09], but the CI is long and consistent with anywhere from a strong decrease, to no decrease, to even a moderate increase in egocentric behavior.  The strong increase in the original study is not in the replication CI.</a:t>
            </a:r>
          </a:p>
        </p:txBody>
      </p:sp>
      <p:sp>
        <p:nvSpPr>
          <p:cNvPr id="7"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587716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7" y="29670"/>
            <a:ext cx="8229600" cy="789140"/>
          </a:xfrm>
        </p:spPr>
        <p:txBody>
          <a:bodyPr>
            <a:normAutofit/>
          </a:bodyPr>
          <a:lstStyle/>
          <a:p>
            <a:r>
              <a:rPr lang="en-US" sz="3600" dirty="0"/>
              <a:t>Does Power Produce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798836"/>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.13 95% CI[-.00, .26].  Note the CI is long: it ranges from no difference to a very weak difference up to the strong difference found in the original study.  </a:t>
            </a:r>
          </a:p>
        </p:txBody>
      </p:sp>
    </p:spTree>
    <p:extLst>
      <p:ext uri="{BB962C8B-B14F-4D97-AF65-F5344CB8AC3E}">
        <p14:creationId xmlns:p14="http://schemas.microsoft.com/office/powerpoint/2010/main" val="2882086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889309"/>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a:t>
            </a:r>
            <a:r>
              <a:rPr lang="en-US" dirty="0" err="1"/>
              <a:t>Blader</a:t>
            </a:r>
            <a:r>
              <a:rPr lang="en-US" dirty="0"/>
              <a:t> et al.’s conceptual replication on </a:t>
            </a:r>
            <a:r>
              <a:rPr lang="en-US" dirty="0" err="1"/>
              <a:t>MTurk</a:t>
            </a:r>
            <a:r>
              <a:rPr lang="en-US" dirty="0"/>
              <a:t>, those in the high power condition were considerably more ego-centric.  From this data alone we would estimate an increase in the proportion choosing the ego-centric behavior, </a:t>
            </a:r>
            <a:r>
              <a:rPr lang="en-US" i="1" dirty="0" err="1"/>
              <a:t>P</a:t>
            </a:r>
            <a:r>
              <a:rPr lang="en-US" baseline="-25000" dirty="0" err="1"/>
              <a:t>diff</a:t>
            </a:r>
            <a:r>
              <a:rPr lang="en-US" dirty="0"/>
              <a:t> = .15 95% CI[-.00, .28].  Note the CI is long: it ranges from no difference to a very weak difference up to the strong difference found in the original study.  </a:t>
            </a:r>
          </a:p>
        </p:txBody>
      </p:sp>
      <p:sp>
        <p:nvSpPr>
          <p:cNvPr id="9"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3068828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477328"/>
          </a:xfrm>
          <a:prstGeom prst="rect">
            <a:avLst/>
          </a:prstGeom>
          <a:noFill/>
        </p:spPr>
        <p:txBody>
          <a:bodyPr wrap="square" rtlCol="0">
            <a:spAutoFit/>
          </a:bodyPr>
          <a:lstStyle/>
          <a:p>
            <a:r>
              <a:rPr lang="en-US" dirty="0"/>
              <a:t>In this online conceptual replication on Prolific Academic, those in the high power condition were slightly more ego-centric.  From this data alone we would estimate an increase in the proportion choosing the ego-centric behavior, </a:t>
            </a:r>
            <a:r>
              <a:rPr lang="en-US" i="1" dirty="0" err="1"/>
              <a:t>P</a:t>
            </a:r>
            <a:r>
              <a:rPr lang="en-US" baseline="-25000" dirty="0" err="1"/>
              <a:t>diff</a:t>
            </a:r>
            <a:r>
              <a:rPr lang="en-US" dirty="0"/>
              <a:t> = .03 95% CI[-.09, .15].  Note the CI is long: it ranges from a moderate to decline to no difference to a moderate increase in ego-centric behavior.  The strong increase found in the original study is not in the replication CI.</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853296"/>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26717587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97" y="818810"/>
            <a:ext cx="4031592" cy="421221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213" y="818810"/>
            <a:ext cx="4031592" cy="421221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213" y="994782"/>
            <a:ext cx="4031592" cy="4212218"/>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213" y="1085254"/>
            <a:ext cx="4031592" cy="4212218"/>
          </a:xfrm>
          <a:prstGeom prst="rect">
            <a:avLst/>
          </a:prstGeom>
        </p:spPr>
      </p:pic>
      <p:sp>
        <p:nvSpPr>
          <p:cNvPr id="18" name="TextBox 17"/>
          <p:cNvSpPr txBox="1"/>
          <p:nvPr/>
        </p:nvSpPr>
        <p:spPr>
          <a:xfrm>
            <a:off x="152401" y="5207000"/>
            <a:ext cx="8801100" cy="1200329"/>
          </a:xfrm>
          <a:prstGeom prst="rect">
            <a:avLst/>
          </a:prstGeom>
          <a:noFill/>
        </p:spPr>
        <p:txBody>
          <a:bodyPr wrap="square" rtlCol="0">
            <a:spAutoFit/>
          </a:bodyPr>
          <a:lstStyle/>
          <a:p>
            <a:r>
              <a:rPr lang="en-US" dirty="0"/>
              <a:t>Focus is on the effect and its uncertainty</a:t>
            </a:r>
          </a:p>
          <a:p>
            <a:r>
              <a:rPr lang="en-US" dirty="0"/>
              <a:t>Avoid +/- dichotomy</a:t>
            </a:r>
          </a:p>
          <a:p>
            <a:r>
              <a:rPr lang="en-US" dirty="0"/>
              <a:t>Tolerate ambiguity—be willing to draw no conclusion or limited conclusions</a:t>
            </a:r>
          </a:p>
          <a:p>
            <a:r>
              <a:rPr lang="en-US" dirty="0"/>
              <a:t>Seek replication and synthesis</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213" y="909282"/>
            <a:ext cx="4031592" cy="4212218"/>
          </a:xfrm>
          <a:prstGeom prst="rect">
            <a:avLst/>
          </a:prstGeom>
        </p:spPr>
      </p:pic>
      <p:sp>
        <p:nvSpPr>
          <p:cNvPr id="10" name="Title 1"/>
          <p:cNvSpPr>
            <a:spLocks noGrp="1"/>
          </p:cNvSpPr>
          <p:nvPr>
            <p:ph type="title"/>
          </p:nvPr>
        </p:nvSpPr>
        <p:spPr>
          <a:xfrm>
            <a:off x="152402" y="29670"/>
            <a:ext cx="8991598" cy="789140"/>
          </a:xfrm>
        </p:spPr>
        <p:txBody>
          <a:bodyPr>
            <a:normAutofit fontScale="90000"/>
          </a:bodyPr>
          <a:lstStyle/>
          <a:p>
            <a:r>
              <a:rPr lang="en-US" sz="3600" dirty="0"/>
              <a:t>How Much Does Power Foster Egocentric Behavior?</a:t>
            </a:r>
          </a:p>
        </p:txBody>
      </p:sp>
    </p:spTree>
    <p:extLst>
      <p:ext uri="{BB962C8B-B14F-4D97-AF65-F5344CB8AC3E}">
        <p14:creationId xmlns:p14="http://schemas.microsoft.com/office/powerpoint/2010/main" val="1257093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4" name="Picture 3"/>
          <p:cNvPicPr>
            <a:picLocks noChangeAspect="1"/>
          </p:cNvPicPr>
          <p:nvPr/>
        </p:nvPicPr>
        <p:blipFill rotWithShape="1">
          <a:blip r:embed="rId2"/>
          <a:srcRect l="4999" t="19985" r="55202" b="19229"/>
          <a:stretch/>
        </p:blipFill>
        <p:spPr>
          <a:xfrm>
            <a:off x="437997" y="1283108"/>
            <a:ext cx="8231875" cy="5029201"/>
          </a:xfrm>
          <a:prstGeom prst="rect">
            <a:avLst/>
          </a:prstGeom>
        </p:spPr>
      </p:pic>
      <p:sp>
        <p:nvSpPr>
          <p:cNvPr id="10" name="Star: 5 Points 5">
            <a:extLst>
              <a:ext uri="{FF2B5EF4-FFF2-40B4-BE49-F238E27FC236}">
                <a16:creationId xmlns:a16="http://schemas.microsoft.com/office/drawing/2014/main" id="{61E1514F-7EFB-4CD0-9391-F8AB2332ECFE}"/>
              </a:ext>
            </a:extLst>
          </p:cNvPr>
          <p:cNvSpPr/>
          <p:nvPr/>
        </p:nvSpPr>
        <p:spPr>
          <a:xfrm>
            <a:off x="4687308" y="2783602"/>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0072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0609"/>
            <a:ext cx="7886700" cy="1325563"/>
          </a:xfrm>
        </p:spPr>
        <p:txBody>
          <a:bodyPr>
            <a:normAutofit/>
          </a:bodyPr>
          <a:lstStyle/>
          <a:p>
            <a:r>
              <a:rPr lang="en-US" sz="4800" dirty="0"/>
              <a:t>What is the New Statistics?</a:t>
            </a:r>
          </a:p>
        </p:txBody>
      </p:sp>
      <p:sp>
        <p:nvSpPr>
          <p:cNvPr id="7" name="TextBox 6">
            <a:extLst>
              <a:ext uri="{FF2B5EF4-FFF2-40B4-BE49-F238E27FC236}">
                <a16:creationId xmlns:a16="http://schemas.microsoft.com/office/drawing/2014/main" id="{7EF009C5-C691-4AC9-ABD5-4C609FF71B5C}"/>
              </a:ext>
            </a:extLst>
          </p:cNvPr>
          <p:cNvSpPr txBox="1"/>
          <p:nvPr/>
        </p:nvSpPr>
        <p:spPr>
          <a:xfrm>
            <a:off x="97971" y="4745965"/>
            <a:ext cx="89480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Mathematical foundations are the same, so in important ways the transition is easy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Very different way of thinking</a:t>
            </a:r>
            <a:r>
              <a:rPr lang="en-US" dirty="0"/>
              <a:t>:</a:t>
            </a:r>
          </a:p>
          <a:p>
            <a:pPr marL="742950" lvl="1" indent="-285750">
              <a:buFont typeface="Arial" panose="020B0604020202020204" pitchFamily="34" charset="0"/>
              <a:buChar char="•"/>
            </a:pPr>
            <a:r>
              <a:rPr lang="en-US" dirty="0"/>
              <a:t>For those steeped in decision-making: need to break some old habits and form some new ones</a:t>
            </a:r>
          </a:p>
          <a:p>
            <a:pPr marL="742950" lvl="1" indent="-285750">
              <a:buFont typeface="Arial" panose="020B0604020202020204" pitchFamily="34" charset="0"/>
              <a:buChar char="•"/>
            </a:pPr>
            <a:r>
              <a:rPr lang="en-US" dirty="0"/>
              <a:t>For those new to statistics: easier to learn; they won’t know they have it so good</a:t>
            </a:r>
          </a:p>
        </p:txBody>
      </p:sp>
      <p:pic>
        <p:nvPicPr>
          <p:cNvPr id="8" name="Picture 7">
            <a:extLst>
              <a:ext uri="{FF2B5EF4-FFF2-40B4-BE49-F238E27FC236}">
                <a16:creationId xmlns:a16="http://schemas.microsoft.com/office/drawing/2014/main" id="{872F5F10-A8F3-4F10-B837-54B72759EB1E}"/>
              </a:ext>
            </a:extLst>
          </p:cNvPr>
          <p:cNvPicPr>
            <a:picLocks noChangeAspect="1"/>
          </p:cNvPicPr>
          <p:nvPr/>
        </p:nvPicPr>
        <p:blipFill>
          <a:blip r:embed="rId2"/>
          <a:stretch>
            <a:fillRect/>
          </a:stretch>
        </p:blipFill>
        <p:spPr>
          <a:xfrm>
            <a:off x="1128911" y="811758"/>
            <a:ext cx="6606165" cy="3641948"/>
          </a:xfrm>
          <a:prstGeom prst="rect">
            <a:avLst/>
          </a:prstGeom>
        </p:spPr>
      </p:pic>
      <p:sp>
        <p:nvSpPr>
          <p:cNvPr id="9" name="TextBox 8">
            <a:extLst>
              <a:ext uri="{FF2B5EF4-FFF2-40B4-BE49-F238E27FC236}">
                <a16:creationId xmlns:a16="http://schemas.microsoft.com/office/drawing/2014/main" id="{D55FDF0E-28ED-4633-8617-50069E40FCC6}"/>
              </a:ext>
            </a:extLst>
          </p:cNvPr>
          <p:cNvSpPr txBox="1"/>
          <p:nvPr/>
        </p:nvSpPr>
        <p:spPr>
          <a:xfrm>
            <a:off x="5304182" y="4301406"/>
            <a:ext cx="3834319" cy="307777"/>
          </a:xfrm>
          <a:prstGeom prst="rect">
            <a:avLst/>
          </a:prstGeom>
          <a:noFill/>
        </p:spPr>
        <p:txBody>
          <a:bodyPr wrap="none" rtlCol="0">
            <a:spAutoFit/>
          </a:bodyPr>
          <a:lstStyle/>
          <a:p>
            <a:r>
              <a:rPr lang="en-US" sz="1400" dirty="0"/>
              <a:t>Adapted from Figure 1 of </a:t>
            </a:r>
            <a:r>
              <a:rPr lang="en-US" sz="1400" dirty="0" err="1"/>
              <a:t>Kruschke</a:t>
            </a:r>
            <a:r>
              <a:rPr lang="en-US" sz="1400" dirty="0"/>
              <a:t> &amp; Liddell, 2017</a:t>
            </a:r>
          </a:p>
        </p:txBody>
      </p:sp>
      <p:sp>
        <p:nvSpPr>
          <p:cNvPr id="12" name="TextBox 11"/>
          <p:cNvSpPr txBox="1"/>
          <p:nvPr/>
        </p:nvSpPr>
        <p:spPr>
          <a:xfrm>
            <a:off x="2955652" y="2885017"/>
            <a:ext cx="2155526" cy="1200329"/>
          </a:xfrm>
          <a:prstGeom prst="rect">
            <a:avLst/>
          </a:prstGeom>
          <a:solidFill>
            <a:schemeClr val="bg1"/>
          </a:solidFill>
          <a:ln>
            <a:solidFill>
              <a:schemeClr val="bg1"/>
            </a:solidFill>
          </a:ln>
        </p:spPr>
        <p:txBody>
          <a:bodyPr wrap="none" rtlCol="0">
            <a:spAutoFit/>
          </a:bodyPr>
          <a:lstStyle/>
          <a:p>
            <a:endParaRPr lang="en-US" dirty="0"/>
          </a:p>
          <a:p>
            <a:r>
              <a:rPr lang="en-US" dirty="0"/>
              <a:t>Effect sizes,</a:t>
            </a:r>
          </a:p>
          <a:p>
            <a:r>
              <a:rPr lang="en-US" dirty="0"/>
              <a:t>Confidence intervals,</a:t>
            </a:r>
          </a:p>
          <a:p>
            <a:r>
              <a:rPr lang="en-US" dirty="0"/>
              <a:t>Meta-analysis</a:t>
            </a:r>
          </a:p>
        </p:txBody>
      </p:sp>
      <p:sp>
        <p:nvSpPr>
          <p:cNvPr id="13" name="Rectangle 12"/>
          <p:cNvSpPr/>
          <p:nvPr/>
        </p:nvSpPr>
        <p:spPr>
          <a:xfrm>
            <a:off x="5304182" y="2885017"/>
            <a:ext cx="2158502"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227648" y="2875492"/>
            <a:ext cx="2345066" cy="1200329"/>
          </a:xfrm>
          <a:prstGeom prst="rect">
            <a:avLst/>
          </a:prstGeom>
          <a:noFill/>
          <a:ln>
            <a:solidFill>
              <a:schemeClr val="bg1"/>
            </a:solidFill>
          </a:ln>
        </p:spPr>
        <p:txBody>
          <a:bodyPr wrap="none" rtlCol="0">
            <a:spAutoFit/>
          </a:bodyPr>
          <a:lstStyle/>
          <a:p>
            <a:endParaRPr lang="en-US" dirty="0"/>
          </a:p>
          <a:p>
            <a:r>
              <a:rPr lang="en-US" dirty="0"/>
              <a:t>Effect sizes,</a:t>
            </a:r>
          </a:p>
          <a:p>
            <a:r>
              <a:rPr lang="en-US" dirty="0"/>
              <a:t>Credible intervals</a:t>
            </a:r>
          </a:p>
          <a:p>
            <a:r>
              <a:rPr lang="en-US" dirty="0"/>
              <a:t>Bayesian meta-analysis</a:t>
            </a:r>
          </a:p>
        </p:txBody>
      </p:sp>
      <p:sp>
        <p:nvSpPr>
          <p:cNvPr id="15" name="Rectangle 14">
            <a:extLst>
              <a:ext uri="{FF2B5EF4-FFF2-40B4-BE49-F238E27FC236}">
                <a16:creationId xmlns:a16="http://schemas.microsoft.com/office/drawing/2014/main" id="{1D5429A0-8F75-41B8-BBFA-D5A34C4CF02E}"/>
              </a:ext>
            </a:extLst>
          </p:cNvPr>
          <p:cNvSpPr/>
          <p:nvPr/>
        </p:nvSpPr>
        <p:spPr>
          <a:xfrm>
            <a:off x="765017" y="2780519"/>
            <a:ext cx="7361946" cy="1520887"/>
          </a:xfrm>
          <a:prstGeom prst="rect">
            <a:avLst/>
          </a:prstGeom>
          <a:solidFill>
            <a:srgbClr val="FFFF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5">
            <a:extLst>
              <a:ext uri="{FF2B5EF4-FFF2-40B4-BE49-F238E27FC236}">
                <a16:creationId xmlns:a16="http://schemas.microsoft.com/office/drawing/2014/main" id="{F81DB5BC-6BB4-486B-9D5F-9DDD819CE927}"/>
              </a:ext>
            </a:extLst>
          </p:cNvPr>
          <p:cNvSpPr/>
          <p:nvPr/>
        </p:nvSpPr>
        <p:spPr>
          <a:xfrm>
            <a:off x="765017" y="3175991"/>
            <a:ext cx="727788" cy="574911"/>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956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122" t="17868" r="55080" b="17112"/>
          <a:stretch/>
        </p:blipFill>
        <p:spPr>
          <a:xfrm>
            <a:off x="437997" y="1283108"/>
            <a:ext cx="8229600"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466623" y="4075373"/>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549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79" t="17868" r="55081" b="18322"/>
          <a:stretch/>
        </p:blipFill>
        <p:spPr>
          <a:xfrm>
            <a:off x="437997" y="1283109"/>
            <a:ext cx="8436588" cy="5378006"/>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10166" y="368348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6874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395" t="17565" r="54718" b="17717"/>
          <a:stretch/>
        </p:blipFill>
        <p:spPr>
          <a:xfrm>
            <a:off x="437997" y="1283110"/>
            <a:ext cx="8129669" cy="5147188"/>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4604437" y="2887075"/>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6730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000" t="17869" r="61705" b="47398"/>
          <a:stretch/>
        </p:blipFill>
        <p:spPr>
          <a:xfrm>
            <a:off x="437997" y="1283110"/>
            <a:ext cx="8941977" cy="3731342"/>
          </a:xfrm>
          <a:prstGeom prst="rect">
            <a:avLst/>
          </a:prstGeom>
        </p:spPr>
      </p:pic>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sp>
        <p:nvSpPr>
          <p:cNvPr id="10" name="Star: 5 Points 5">
            <a:extLst>
              <a:ext uri="{FF2B5EF4-FFF2-40B4-BE49-F238E27FC236}">
                <a16:creationId xmlns:a16="http://schemas.microsoft.com/office/drawing/2014/main" id="{61E1514F-7EFB-4CD0-9391-F8AB2332ECFE}"/>
              </a:ext>
            </a:extLst>
          </p:cNvPr>
          <p:cNvSpPr/>
          <p:nvPr/>
        </p:nvSpPr>
        <p:spPr>
          <a:xfrm>
            <a:off x="2505086" y="2002171"/>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438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96" y="29670"/>
            <a:ext cx="8706003" cy="789140"/>
          </a:xfrm>
        </p:spPr>
        <p:txBody>
          <a:bodyPr>
            <a:normAutofit fontScale="90000"/>
          </a:bodyPr>
          <a:lstStyle/>
          <a:p>
            <a:r>
              <a:rPr lang="en-US" sz="3600" dirty="0"/>
              <a:t>How Much Does Power Foster Egocentric Behavior?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8588"/>
            <a:ext cx="9144000" cy="3188223"/>
          </a:xfrm>
          <a:prstGeom prst="rect">
            <a:avLst/>
          </a:prstGeom>
        </p:spPr>
      </p:pic>
      <p:sp>
        <p:nvSpPr>
          <p:cNvPr id="4" name="TextBox 3"/>
          <p:cNvSpPr txBox="1"/>
          <p:nvPr/>
        </p:nvSpPr>
        <p:spPr>
          <a:xfrm>
            <a:off x="134661" y="4070323"/>
            <a:ext cx="8874677"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To what degree are the replication results expected based on the original study?  Explain your answer.</a:t>
            </a:r>
          </a:p>
          <a:p>
            <a:endParaRPr lang="en-US" dirty="0"/>
          </a:p>
          <a:p>
            <a:r>
              <a:rPr lang="en-US" dirty="0"/>
              <a:t>This is a long CI, compatible with a range of possibilities:</a:t>
            </a:r>
          </a:p>
          <a:p>
            <a:pPr marL="285750" indent="-285750">
              <a:buFont typeface="Arial" panose="020B0604020202020204" pitchFamily="34" charset="0"/>
              <a:buChar char="•"/>
            </a:pPr>
            <a:r>
              <a:rPr lang="en-US" dirty="0"/>
              <a:t>Power could somewhat decrease ego-centric behavior</a:t>
            </a:r>
          </a:p>
          <a:p>
            <a:pPr marL="285750" indent="-285750">
              <a:buFont typeface="Arial" panose="020B0604020202020204" pitchFamily="34" charset="0"/>
              <a:buChar char="•"/>
            </a:pPr>
            <a:r>
              <a:rPr lang="en-US" dirty="0"/>
              <a:t>There may be no effect</a:t>
            </a:r>
          </a:p>
          <a:p>
            <a:pPr marL="285750" indent="-285750">
              <a:buFont typeface="Arial" panose="020B0604020202020204" pitchFamily="34" charset="0"/>
              <a:buChar char="•"/>
            </a:pPr>
            <a:r>
              <a:rPr lang="en-US" dirty="0"/>
              <a:t>Power could increase ego-centric behavior: very slightly, moderately, or even somewhat strongly</a:t>
            </a:r>
          </a:p>
          <a:p>
            <a:pPr marL="285750" indent="-285750">
              <a:buFont typeface="Arial" panose="020B0604020202020204" pitchFamily="34" charset="0"/>
              <a:buChar char="•"/>
            </a:pPr>
            <a:r>
              <a:rPr lang="en-US" dirty="0"/>
              <a:t>Strong heterogeneity:  Moderators?  More data needed?  Not clear.</a:t>
            </a:r>
          </a:p>
        </p:txBody>
      </p:sp>
      <p:sp>
        <p:nvSpPr>
          <p:cNvPr id="5" name="TextBox 4">
            <a:extLst>
              <a:ext uri="{FF2B5EF4-FFF2-40B4-BE49-F238E27FC236}">
                <a16:creationId xmlns:a16="http://schemas.microsoft.com/office/drawing/2014/main" id="{CC81F4EC-2C63-4039-AB74-1DD0385A72E3}"/>
              </a:ext>
            </a:extLst>
          </p:cNvPr>
          <p:cNvSpPr txBox="1"/>
          <p:nvPr/>
        </p:nvSpPr>
        <p:spPr>
          <a:xfrm>
            <a:off x="437996" y="3536302"/>
            <a:ext cx="3247427" cy="369332"/>
          </a:xfrm>
          <a:prstGeom prst="rect">
            <a:avLst/>
          </a:prstGeom>
          <a:noFill/>
        </p:spPr>
        <p:txBody>
          <a:bodyPr wrap="none" rtlCol="0">
            <a:spAutoFit/>
          </a:bodyPr>
          <a:lstStyle/>
          <a:p>
            <a:r>
              <a:rPr lang="en-US" dirty="0"/>
              <a:t>Overall OR is 1.283 [0.866, 1.90].</a:t>
            </a:r>
          </a:p>
        </p:txBody>
      </p:sp>
    </p:spTree>
    <p:extLst>
      <p:ext uri="{BB962C8B-B14F-4D97-AF65-F5344CB8AC3E}">
        <p14:creationId xmlns:p14="http://schemas.microsoft.com/office/powerpoint/2010/main" val="1116792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43" y="365126"/>
            <a:ext cx="8897257" cy="1325563"/>
          </a:xfrm>
        </p:spPr>
        <p:txBody>
          <a:bodyPr>
            <a:normAutofit/>
          </a:bodyPr>
          <a:lstStyle/>
          <a:p>
            <a:r>
              <a:rPr lang="en-US" sz="4000" dirty="0"/>
              <a:t>The difference between two proportions</a:t>
            </a:r>
          </a:p>
        </p:txBody>
      </p:sp>
      <p:sp>
        <p:nvSpPr>
          <p:cNvPr id="3" name="Content Placeholder 2"/>
          <p:cNvSpPr>
            <a:spLocks noGrp="1"/>
          </p:cNvSpPr>
          <p:nvPr>
            <p:ph idx="1"/>
          </p:nvPr>
        </p:nvSpPr>
        <p:spPr>
          <a:xfrm>
            <a:off x="628649" y="1512711"/>
            <a:ext cx="8300861" cy="5125156"/>
          </a:xfrm>
        </p:spPr>
        <p:txBody>
          <a:bodyPr>
            <a:normAutofit lnSpcReduction="10000"/>
          </a:bodyPr>
          <a:lstStyle/>
          <a:p>
            <a:pPr marL="0" indent="0">
              <a:buNone/>
            </a:pPr>
            <a:r>
              <a:rPr lang="en-US" dirty="0"/>
              <a:t>Student Objectives:</a:t>
            </a:r>
          </a:p>
          <a:p>
            <a:r>
              <a:rPr lang="en-US" dirty="0"/>
              <a:t>Understand the calculations: </a:t>
            </a:r>
          </a:p>
          <a:p>
            <a:pPr lvl="1"/>
            <a:r>
              <a:rPr lang="en-US" i="1" dirty="0" err="1"/>
              <a:t>P</a:t>
            </a:r>
            <a:r>
              <a:rPr lang="en-US" baseline="-25000" dirty="0" err="1"/>
              <a:t>diff</a:t>
            </a:r>
            <a:r>
              <a:rPr lang="en-US" dirty="0"/>
              <a:t> = </a:t>
            </a:r>
            <a:r>
              <a:rPr lang="en-US" i="1" dirty="0"/>
              <a:t>P</a:t>
            </a:r>
            <a:r>
              <a:rPr lang="en-US" baseline="-25000" dirty="0"/>
              <a:t>1</a:t>
            </a:r>
            <a:r>
              <a:rPr lang="en-US" dirty="0"/>
              <a:t> – </a:t>
            </a:r>
            <a:r>
              <a:rPr lang="en-US" i="1" dirty="0"/>
              <a:t>P</a:t>
            </a:r>
            <a:r>
              <a:rPr lang="en-US" baseline="-25000" dirty="0"/>
              <a:t>2</a:t>
            </a:r>
          </a:p>
          <a:p>
            <a:pPr lvl="1"/>
            <a:r>
              <a:rPr lang="en-US" dirty="0"/>
              <a:t>See </a:t>
            </a:r>
            <a:r>
              <a:rPr lang="en-US" dirty="0" err="1"/>
              <a:t>Newcombe</a:t>
            </a:r>
            <a:r>
              <a:rPr lang="en-US" dirty="0"/>
              <a:t> &amp; Altman, 2000 for CI approach</a:t>
            </a:r>
          </a:p>
          <a:p>
            <a:r>
              <a:rPr lang="en-US" dirty="0"/>
              <a:t>Effective use of software (estimation and visualization)</a:t>
            </a:r>
          </a:p>
          <a:p>
            <a:pPr lvl="1"/>
            <a:r>
              <a:rPr lang="en-US" dirty="0"/>
              <a:t>ESCI, R, Open Meta Analyst</a:t>
            </a:r>
          </a:p>
          <a:p>
            <a:r>
              <a:rPr lang="en-US" b="1" dirty="0"/>
              <a:t>Thoughtful interpretation</a:t>
            </a:r>
          </a:p>
          <a:p>
            <a:pPr lvl="1"/>
            <a:r>
              <a:rPr lang="en-US" dirty="0"/>
              <a:t>Be quantitative, interpret the full range of the CI, tolerate ambiguity, seek replication and synthesize knowledge</a:t>
            </a:r>
          </a:p>
          <a:p>
            <a:r>
              <a:rPr lang="en-US" dirty="0"/>
              <a:t>Clear communication</a:t>
            </a:r>
          </a:p>
          <a:p>
            <a:pPr lvl="1"/>
            <a:r>
              <a:rPr lang="en-US" dirty="0"/>
              <a:t>Report counts and proportions for each group, </a:t>
            </a:r>
            <a:r>
              <a:rPr lang="en-US" dirty="0" err="1"/>
              <a:t>P</a:t>
            </a:r>
            <a:r>
              <a:rPr lang="en-US" baseline="-25000" dirty="0" err="1"/>
              <a:t>diff</a:t>
            </a:r>
            <a:r>
              <a:rPr lang="en-US" dirty="0"/>
              <a:t> and its CI, and an interpretation.</a:t>
            </a:r>
          </a:p>
          <a:p>
            <a:endParaRPr lang="en-US" dirty="0"/>
          </a:p>
          <a:p>
            <a:pPr lvl="1"/>
            <a:endParaRPr lang="en-US" dirty="0"/>
          </a:p>
        </p:txBody>
      </p:sp>
    </p:spTree>
    <p:extLst>
      <p:ext uri="{BB962C8B-B14F-4D97-AF65-F5344CB8AC3E}">
        <p14:creationId xmlns:p14="http://schemas.microsoft.com/office/powerpoint/2010/main" val="2977256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B41C-A8AC-403E-A112-443E94A1B83A}"/>
              </a:ext>
            </a:extLst>
          </p:cNvPr>
          <p:cNvSpPr>
            <a:spLocks noGrp="1"/>
          </p:cNvSpPr>
          <p:nvPr>
            <p:ph type="title"/>
          </p:nvPr>
        </p:nvSpPr>
        <p:spPr>
          <a:xfrm>
            <a:off x="371475" y="136526"/>
            <a:ext cx="8143875" cy="1325563"/>
          </a:xfrm>
        </p:spPr>
        <p:txBody>
          <a:bodyPr/>
          <a:lstStyle/>
          <a:p>
            <a:r>
              <a:rPr lang="en-US" dirty="0"/>
              <a:t>The Plan</a:t>
            </a:r>
          </a:p>
        </p:txBody>
      </p:sp>
      <p:sp>
        <p:nvSpPr>
          <p:cNvPr id="3" name="Content Placeholder 2">
            <a:extLst>
              <a:ext uri="{FF2B5EF4-FFF2-40B4-BE49-F238E27FC236}">
                <a16:creationId xmlns:a16="http://schemas.microsoft.com/office/drawing/2014/main" id="{E5DB0A29-5884-4687-AFBA-784E27F4DBA2}"/>
              </a:ext>
            </a:extLst>
          </p:cNvPr>
          <p:cNvSpPr>
            <a:spLocks noGrp="1"/>
          </p:cNvSpPr>
          <p:nvPr>
            <p:ph idx="1"/>
          </p:nvPr>
        </p:nvSpPr>
        <p:spPr>
          <a:xfrm>
            <a:off x="628650" y="1241778"/>
            <a:ext cx="7886700" cy="5463822"/>
          </a:xfrm>
        </p:spPr>
        <p:txBody>
          <a:bodyPr>
            <a:normAutofit/>
          </a:bodyPr>
          <a:lstStyle/>
          <a:p>
            <a:r>
              <a:rPr lang="en-US" dirty="0"/>
              <a:t>Case Studies: Three common designs</a:t>
            </a:r>
          </a:p>
          <a:p>
            <a:pPr lvl="1"/>
            <a:r>
              <a:rPr lang="en-US" dirty="0"/>
              <a:t>Comparing two independent means</a:t>
            </a:r>
          </a:p>
          <a:p>
            <a:pPr lvl="1"/>
            <a:r>
              <a:rPr lang="en-US" dirty="0"/>
              <a:t>Comparing two independent proportions </a:t>
            </a:r>
          </a:p>
          <a:p>
            <a:pPr lvl="1"/>
            <a:r>
              <a:rPr lang="en-US" b="1" dirty="0"/>
              <a:t>Estimating interactions</a:t>
            </a:r>
          </a:p>
          <a:p>
            <a:r>
              <a:rPr lang="en-US" dirty="0"/>
              <a:t>Common themes</a:t>
            </a:r>
          </a:p>
          <a:p>
            <a:r>
              <a:rPr lang="en-US" dirty="0"/>
              <a:t>Discussion</a:t>
            </a:r>
          </a:p>
          <a:p>
            <a:pPr marL="457200" lvl="1" indent="0">
              <a:buNone/>
            </a:pPr>
            <a:endParaRPr lang="en-US" dirty="0"/>
          </a:p>
          <a:p>
            <a:endParaRPr lang="en-US" dirty="0"/>
          </a:p>
        </p:txBody>
      </p:sp>
    </p:spTree>
    <p:extLst>
      <p:ext uri="{BB962C8B-B14F-4D97-AF65-F5344CB8AC3E}">
        <p14:creationId xmlns:p14="http://schemas.microsoft.com/office/powerpoint/2010/main" val="982413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2x2 Factorial Design</a:t>
            </a:r>
          </a:p>
        </p:txBody>
      </p:sp>
      <p:sp>
        <p:nvSpPr>
          <p:cNvPr id="3" name="Content Placeholder 2"/>
          <p:cNvSpPr>
            <a:spLocks noGrp="1"/>
          </p:cNvSpPr>
          <p:nvPr>
            <p:ph idx="1"/>
          </p:nvPr>
        </p:nvSpPr>
        <p:spPr>
          <a:xfrm>
            <a:off x="628650" y="1825625"/>
            <a:ext cx="7886700" cy="4812242"/>
          </a:xfrm>
        </p:spPr>
        <p:txBody>
          <a:bodyPr>
            <a:normAutofit fontScale="92500" lnSpcReduction="10000"/>
          </a:bodyPr>
          <a:lstStyle/>
          <a:p>
            <a:r>
              <a:rPr lang="en-US" dirty="0"/>
              <a:t>NHST Approach: The 2-Way ANOVA</a:t>
            </a:r>
          </a:p>
          <a:p>
            <a:endParaRPr lang="en-US" dirty="0"/>
          </a:p>
          <a:p>
            <a:r>
              <a:rPr lang="en-US" dirty="0"/>
              <a:t>Before starting, students should understand</a:t>
            </a:r>
          </a:p>
          <a:p>
            <a:pPr lvl="1"/>
            <a:r>
              <a:rPr lang="en-US" dirty="0"/>
              <a:t>Sampling error</a:t>
            </a:r>
          </a:p>
          <a:p>
            <a:pPr lvl="2"/>
            <a:r>
              <a:rPr lang="en-US" dirty="0"/>
              <a:t>Sampling distributions</a:t>
            </a:r>
          </a:p>
          <a:p>
            <a:pPr lvl="2"/>
            <a:r>
              <a:rPr lang="en-US" dirty="0"/>
              <a:t>Central limit theorem</a:t>
            </a:r>
          </a:p>
          <a:p>
            <a:pPr lvl="2"/>
            <a:r>
              <a:rPr lang="en-US" dirty="0"/>
              <a:t>Standard error of the mean</a:t>
            </a:r>
          </a:p>
          <a:p>
            <a:pPr lvl="2"/>
            <a:r>
              <a:rPr lang="en-US" dirty="0"/>
              <a:t>Margin of error of the mean</a:t>
            </a:r>
          </a:p>
          <a:p>
            <a:pPr lvl="1"/>
            <a:r>
              <a:rPr lang="en-US" dirty="0"/>
              <a:t>Systems of measurement (NOIR)</a:t>
            </a:r>
          </a:p>
          <a:p>
            <a:pPr lvl="1"/>
            <a:r>
              <a:rPr lang="en-US" dirty="0"/>
              <a:t>Basic design consideration (experimental vs. non-experimental)</a:t>
            </a:r>
          </a:p>
          <a:p>
            <a:pPr lvl="1"/>
            <a:endParaRPr lang="en-US" dirty="0"/>
          </a:p>
          <a:p>
            <a:pPr marL="0" indent="0">
              <a:buNone/>
            </a:pPr>
            <a:r>
              <a:rPr lang="en-US" dirty="0"/>
              <a:t>Let’s re-work an example from NHST to New Stats</a:t>
            </a:r>
          </a:p>
          <a:p>
            <a:pPr lvl="1"/>
            <a:endParaRPr lang="en-US" dirty="0"/>
          </a:p>
        </p:txBody>
      </p:sp>
    </p:spTree>
    <p:extLst>
      <p:ext uri="{BB962C8B-B14F-4D97-AF65-F5344CB8AC3E}">
        <p14:creationId xmlns:p14="http://schemas.microsoft.com/office/powerpoint/2010/main" val="165644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3" name="Content Placeholder 2"/>
          <p:cNvSpPr>
            <a:spLocks noGrp="1"/>
          </p:cNvSpPr>
          <p:nvPr>
            <p:ph idx="1"/>
          </p:nvPr>
        </p:nvSpPr>
        <p:spPr/>
        <p:txBody>
          <a:bodyPr>
            <a:normAutofit/>
          </a:bodyPr>
          <a:lstStyle/>
          <a:p>
            <a:r>
              <a:rPr lang="en-US" dirty="0"/>
              <a:t>IV1:  Study Technique</a:t>
            </a:r>
          </a:p>
          <a:p>
            <a:pPr lvl="1"/>
            <a:r>
              <a:rPr lang="en-US" dirty="0"/>
              <a:t>Re-reading</a:t>
            </a:r>
          </a:p>
          <a:p>
            <a:pPr lvl="1"/>
            <a:r>
              <a:rPr lang="en-US" dirty="0"/>
              <a:t>Self-explaining</a:t>
            </a:r>
          </a:p>
          <a:p>
            <a:r>
              <a:rPr lang="en-US" dirty="0"/>
              <a:t>IV2: Study environment</a:t>
            </a:r>
          </a:p>
          <a:p>
            <a:pPr lvl="1"/>
            <a:r>
              <a:rPr lang="en-US" dirty="0"/>
              <a:t>Quiet</a:t>
            </a:r>
          </a:p>
          <a:p>
            <a:pPr lvl="1"/>
            <a:r>
              <a:rPr lang="en-US" dirty="0"/>
              <a:t>Loud music</a:t>
            </a:r>
          </a:p>
          <a:p>
            <a:endParaRPr lang="en-US" dirty="0"/>
          </a:p>
          <a:p>
            <a:r>
              <a:rPr lang="en-US" dirty="0"/>
              <a:t>To what extent does study environment alter the benefits of self-explaining?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grpSp>
        <p:nvGrpSpPr>
          <p:cNvPr id="7" name="Group 6"/>
          <p:cNvGrpSpPr/>
          <p:nvPr/>
        </p:nvGrpSpPr>
        <p:grpSpPr>
          <a:xfrm>
            <a:off x="6057376" y="1801873"/>
            <a:ext cx="3086624" cy="3486850"/>
            <a:chOff x="5753097" y="1542143"/>
            <a:chExt cx="3086624" cy="348685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7545" y="1542143"/>
              <a:ext cx="2286521" cy="2286521"/>
            </a:xfrm>
            <a:prstGeom prst="rect">
              <a:avLst/>
            </a:prstGeom>
          </p:spPr>
        </p:pic>
        <p:sp>
          <p:nvSpPr>
            <p:cNvPr id="6" name="TextBox 5"/>
            <p:cNvSpPr txBox="1"/>
            <p:nvPr/>
          </p:nvSpPr>
          <p:spPr>
            <a:xfrm>
              <a:off x="5753097" y="3828664"/>
              <a:ext cx="3086624" cy="1200329"/>
            </a:xfrm>
            <a:prstGeom prst="rect">
              <a:avLst/>
            </a:prstGeom>
            <a:noFill/>
          </p:spPr>
          <p:txBody>
            <a:bodyPr wrap="square" rtlCol="0">
              <a:spAutoFit/>
            </a:bodyPr>
            <a:lstStyle/>
            <a:p>
              <a:r>
                <a:rPr lang="en-US" dirty="0">
                  <a:latin typeface="Calibri" panose="020F0502020204030204" pitchFamily="34" charset="0"/>
                </a:rPr>
                <a:t>Jason Geller, a co-author on “The Replication Recipe”</a:t>
              </a:r>
            </a:p>
          </p:txBody>
        </p:sp>
      </p:grpSp>
    </p:spTree>
    <p:extLst>
      <p:ext uri="{BB962C8B-B14F-4D97-AF65-F5344CB8AC3E}">
        <p14:creationId xmlns:p14="http://schemas.microsoft.com/office/powerpoint/2010/main" val="2410516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pic>
        <p:nvPicPr>
          <p:cNvPr id="9" name="Picture 8"/>
          <p:cNvPicPr>
            <a:picLocks noChangeAspect="1"/>
          </p:cNvPicPr>
          <p:nvPr/>
        </p:nvPicPr>
        <p:blipFill>
          <a:blip r:embed="rId2"/>
          <a:stretch>
            <a:fillRect/>
          </a:stretch>
        </p:blipFill>
        <p:spPr>
          <a:xfrm>
            <a:off x="1275155" y="1563688"/>
            <a:ext cx="6593689" cy="3275011"/>
          </a:xfrm>
          <a:prstGeom prst="rect">
            <a:avLst/>
          </a:prstGeom>
        </p:spPr>
      </p:pic>
      <p:sp>
        <p:nvSpPr>
          <p:cNvPr id="10" name="TextBox 9"/>
          <p:cNvSpPr txBox="1"/>
          <p:nvPr/>
        </p:nvSpPr>
        <p:spPr>
          <a:xfrm>
            <a:off x="374650" y="4986575"/>
            <a:ext cx="7260962" cy="1569660"/>
          </a:xfrm>
          <a:prstGeom prst="rect">
            <a:avLst/>
          </a:prstGeom>
          <a:noFill/>
        </p:spPr>
        <p:txBody>
          <a:bodyPr wrap="none" rtlCol="0">
            <a:spAutoFit/>
          </a:bodyPr>
          <a:lstStyle/>
          <a:p>
            <a:r>
              <a:rPr lang="en-US" sz="2400" dirty="0"/>
              <a:t>No main effect of study technique, </a:t>
            </a:r>
            <a:r>
              <a:rPr lang="en-US" sz="2400" i="1" dirty="0"/>
              <a:t>F</a:t>
            </a:r>
            <a:r>
              <a:rPr lang="en-US" sz="2400" dirty="0"/>
              <a:t>(1,28) = 0.39, </a:t>
            </a:r>
            <a:r>
              <a:rPr lang="en-US" sz="2400" i="1" dirty="0"/>
              <a:t>p </a:t>
            </a:r>
            <a:r>
              <a:rPr lang="en-US" sz="2400" dirty="0"/>
              <a:t>= .54</a:t>
            </a:r>
          </a:p>
          <a:p>
            <a:r>
              <a:rPr lang="en-US" sz="2400" dirty="0"/>
              <a:t>No main effect of music, </a:t>
            </a:r>
            <a:r>
              <a:rPr lang="en-US" sz="2400" i="1" dirty="0"/>
              <a:t>F</a:t>
            </a:r>
            <a:r>
              <a:rPr lang="en-US" sz="2400" dirty="0"/>
              <a:t>(1,28) = 0.39, </a:t>
            </a:r>
            <a:r>
              <a:rPr lang="en-US" sz="2400" i="1" dirty="0"/>
              <a:t>p </a:t>
            </a:r>
            <a:r>
              <a:rPr lang="en-US" sz="2400" dirty="0"/>
              <a:t>= .54</a:t>
            </a:r>
          </a:p>
          <a:p>
            <a:r>
              <a:rPr lang="en-US" sz="2400" dirty="0"/>
              <a:t>A significant interaction, </a:t>
            </a:r>
            <a:r>
              <a:rPr lang="en-US" sz="2400" i="1" dirty="0"/>
              <a:t>F</a:t>
            </a:r>
            <a:r>
              <a:rPr lang="en-US" sz="2400" dirty="0"/>
              <a:t>(1,28) = 4.33, </a:t>
            </a:r>
            <a:r>
              <a:rPr lang="en-US" sz="2400" i="1" dirty="0"/>
              <a:t>p </a:t>
            </a:r>
            <a:r>
              <a:rPr lang="en-US" sz="2400" dirty="0"/>
              <a:t>= .048</a:t>
            </a:r>
          </a:p>
          <a:p>
            <a:endParaRPr lang="en-US" sz="2400" dirty="0"/>
          </a:p>
        </p:txBody>
      </p:sp>
      <p:sp>
        <p:nvSpPr>
          <p:cNvPr id="11" name="TextBox 10"/>
          <p:cNvSpPr txBox="1"/>
          <p:nvPr/>
        </p:nvSpPr>
        <p:spPr>
          <a:xfrm>
            <a:off x="2628900" y="4543305"/>
            <a:ext cx="2967864" cy="369332"/>
          </a:xfrm>
          <a:prstGeom prst="rect">
            <a:avLst/>
          </a:prstGeom>
          <a:solidFill>
            <a:schemeClr val="bg1"/>
          </a:solidFill>
        </p:spPr>
        <p:txBody>
          <a:bodyPr wrap="none" rtlCol="0">
            <a:spAutoFit/>
          </a:bodyPr>
          <a:lstStyle/>
          <a:p>
            <a:r>
              <a:rPr lang="en-US" dirty="0"/>
              <a:t>Loud                                  Quiet</a:t>
            </a:r>
          </a:p>
        </p:txBody>
      </p:sp>
      <p:sp>
        <p:nvSpPr>
          <p:cNvPr id="12" name="TextBox 11"/>
          <p:cNvSpPr txBox="1"/>
          <p:nvPr/>
        </p:nvSpPr>
        <p:spPr>
          <a:xfrm>
            <a:off x="888648" y="6199603"/>
            <a:ext cx="864339" cy="523220"/>
          </a:xfrm>
          <a:prstGeom prst="rect">
            <a:avLst/>
          </a:prstGeom>
          <a:noFill/>
        </p:spPr>
        <p:txBody>
          <a:bodyPr wrap="none" rtlCol="0">
            <a:spAutoFit/>
          </a:bodyPr>
          <a:lstStyle/>
          <a:p>
            <a:r>
              <a:rPr lang="en-US" sz="2800" dirty="0"/>
              <a:t>Ugh.</a:t>
            </a:r>
          </a:p>
        </p:txBody>
      </p:sp>
    </p:spTree>
    <p:extLst>
      <p:ext uri="{BB962C8B-B14F-4D97-AF65-F5344CB8AC3E}">
        <p14:creationId xmlns:p14="http://schemas.microsoft.com/office/powerpoint/2010/main" val="3194497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4C60C-B643-44CE-AA3F-938125A4465A}"/>
              </a:ext>
            </a:extLst>
          </p:cNvPr>
          <p:cNvSpPr>
            <a:spLocks noGrp="1"/>
          </p:cNvSpPr>
          <p:nvPr>
            <p:ph type="title"/>
          </p:nvPr>
        </p:nvSpPr>
        <p:spPr>
          <a:xfrm>
            <a:off x="158620" y="365126"/>
            <a:ext cx="8356730" cy="1325563"/>
          </a:xfrm>
        </p:spPr>
        <p:txBody>
          <a:bodyPr>
            <a:normAutofit fontScale="90000"/>
          </a:bodyPr>
          <a:lstStyle/>
          <a:p>
            <a:br>
              <a:rPr lang="en-US" dirty="0">
                <a:ea typeface="+mj-lt"/>
                <a:cs typeface="+mj-lt"/>
              </a:rPr>
            </a:br>
            <a:br>
              <a:rPr lang="en-US" dirty="0">
                <a:ea typeface="+mj-lt"/>
                <a:cs typeface="+mj-lt"/>
              </a:rPr>
            </a:br>
            <a:r>
              <a:rPr lang="en-US" dirty="0">
                <a:ea typeface="+mj-lt"/>
                <a:cs typeface="+mj-lt"/>
              </a:rPr>
              <a:t>New Statistic fits with Good Pedagogy!</a:t>
            </a:r>
            <a:endParaRPr lang="en-US" dirty="0"/>
          </a:p>
          <a:p>
            <a:br>
              <a:rPr lang="en-US" dirty="0">
                <a:ea typeface="+mj-lt"/>
                <a:cs typeface="+mj-lt"/>
              </a:rPr>
            </a:br>
            <a:endParaRPr lang="en-US" dirty="0"/>
          </a:p>
          <a:p>
            <a:endParaRPr lang="en-US" dirty="0"/>
          </a:p>
        </p:txBody>
      </p:sp>
      <p:sp>
        <p:nvSpPr>
          <p:cNvPr id="3" name="Content Placeholder 2">
            <a:extLst>
              <a:ext uri="{FF2B5EF4-FFF2-40B4-BE49-F238E27FC236}">
                <a16:creationId xmlns:a16="http://schemas.microsoft.com/office/drawing/2014/main" id="{D6243926-222F-47CA-92D5-FB7B5C8CD349}"/>
              </a:ext>
            </a:extLst>
          </p:cNvPr>
          <p:cNvSpPr>
            <a:spLocks noGrp="1"/>
          </p:cNvSpPr>
          <p:nvPr>
            <p:ph idx="1"/>
          </p:nvPr>
        </p:nvSpPr>
        <p:spPr/>
        <p:txBody>
          <a:bodyPr vert="horz" lIns="91440" tIns="45720" rIns="91440" bIns="45720" rtlCol="0" anchor="t">
            <a:normAutofit/>
          </a:bodyPr>
          <a:lstStyle/>
          <a:p>
            <a:pPr marL="0" indent="0">
              <a:buNone/>
            </a:pPr>
            <a:r>
              <a:rPr lang="en-US" dirty="0"/>
              <a:t>GAISE Report</a:t>
            </a:r>
          </a:p>
          <a:p>
            <a:r>
              <a:rPr lang="en-US" dirty="0"/>
              <a:t>Guidelines for Assessment and Instruction in Statistics Education (American Statistical Association, 2016)</a:t>
            </a:r>
          </a:p>
          <a:p>
            <a:r>
              <a:rPr lang="en-US" dirty="0"/>
              <a:t>Google It!</a:t>
            </a:r>
          </a:p>
          <a:p>
            <a:r>
              <a:rPr lang="en-US" dirty="0"/>
              <a:t>Read It!</a:t>
            </a:r>
          </a:p>
          <a:p>
            <a:endParaRPr lang="en-US" dirty="0"/>
          </a:p>
        </p:txBody>
      </p:sp>
      <p:sp>
        <p:nvSpPr>
          <p:cNvPr id="4" name="TextBox 3">
            <a:extLst>
              <a:ext uri="{FF2B5EF4-FFF2-40B4-BE49-F238E27FC236}">
                <a16:creationId xmlns:a16="http://schemas.microsoft.com/office/drawing/2014/main" id="{35304F1D-64A0-4954-946B-6F1529BFA4F2}"/>
              </a:ext>
            </a:extLst>
          </p:cNvPr>
          <p:cNvSpPr txBox="1"/>
          <p:nvPr/>
        </p:nvSpPr>
        <p:spPr>
          <a:xfrm>
            <a:off x="2286000" y="3200400"/>
            <a:ext cx="4572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660002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512" t="36478" r="42460" b="11299"/>
          <a:stretch/>
        </p:blipFill>
        <p:spPr bwMode="auto">
          <a:xfrm>
            <a:off x="1219200" y="23908"/>
            <a:ext cx="6644773" cy="48739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198186" y="5010775"/>
            <a:ext cx="8305799" cy="523220"/>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2537325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849" t="36544" r="42460" b="11299"/>
          <a:stretch/>
        </p:blipFill>
        <p:spPr bwMode="auto">
          <a:xfrm>
            <a:off x="1229914" y="4656"/>
            <a:ext cx="6623343" cy="48932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198186" y="5010775"/>
            <a:ext cx="8305799" cy="1384995"/>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
        <p:nvSpPr>
          <p:cNvPr id="7" name="TextBox 6"/>
          <p:cNvSpPr txBox="1"/>
          <p:nvPr/>
        </p:nvSpPr>
        <p:spPr>
          <a:xfrm>
            <a:off x="198186" y="6018918"/>
            <a:ext cx="7562848" cy="523220"/>
          </a:xfrm>
          <a:prstGeom prst="rect">
            <a:avLst/>
          </a:prstGeom>
          <a:noFill/>
        </p:spPr>
        <p:txBody>
          <a:bodyPr wrap="square" rtlCol="0">
            <a:spAutoFit/>
          </a:bodyPr>
          <a:lstStyle/>
          <a:p>
            <a:r>
              <a:rPr lang="en-US" sz="2800" dirty="0">
                <a:solidFill>
                  <a:srgbClr val="C00000"/>
                </a:solidFill>
                <a:latin typeface="Calibri" panose="020F0502020204030204" pitchFamily="34" charset="0"/>
              </a:rPr>
              <a:t>To what extent are these differences different?  </a:t>
            </a:r>
          </a:p>
        </p:txBody>
      </p:sp>
    </p:spTree>
    <p:extLst>
      <p:ext uri="{BB962C8B-B14F-4D97-AF65-F5344CB8AC3E}">
        <p14:creationId xmlns:p14="http://schemas.microsoft.com/office/powerpoint/2010/main" val="2479937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742" t="36460" r="42460" b="11299"/>
          <a:stretch/>
        </p:blipFill>
        <p:spPr bwMode="auto">
          <a:xfrm>
            <a:off x="1211774" y="-3667"/>
            <a:ext cx="6641483" cy="490155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198186" y="5010775"/>
            <a:ext cx="9555414" cy="1815882"/>
          </a:xfrm>
          <a:prstGeom prst="rect">
            <a:avLst/>
          </a:prstGeom>
          <a:noFill/>
        </p:spPr>
        <p:txBody>
          <a:bodyPr wrap="square" rtlCol="0">
            <a:spAutoFit/>
          </a:bodyPr>
          <a:lstStyle/>
          <a:p>
            <a:r>
              <a:rPr lang="en-US" sz="2800" dirty="0">
                <a:latin typeface="Calibri" panose="020F0502020204030204" pitchFamily="34" charset="0"/>
              </a:rPr>
              <a:t>In a quiet room, SE could help a lot: +23%, CI[-1, +47]</a:t>
            </a:r>
          </a:p>
          <a:p>
            <a:r>
              <a:rPr lang="en-US" sz="2800" dirty="0">
                <a:latin typeface="Calibri" panose="020F0502020204030204" pitchFamily="34" charset="0"/>
              </a:rPr>
              <a:t>With music, SE could hurt a bit: -12%, CI[-36, +12]</a:t>
            </a:r>
          </a:p>
          <a:p>
            <a:r>
              <a:rPr lang="en-US" sz="2800" dirty="0">
                <a:latin typeface="Calibri" panose="020F0502020204030204" pitchFamily="34" charset="0"/>
              </a:rPr>
              <a:t>Music decreases SE effect by very </a:t>
            </a:r>
            <a:r>
              <a:rPr lang="en-US" sz="2800" dirty="0" err="1">
                <a:latin typeface="Calibri" panose="020F0502020204030204" pitchFamily="34" charset="0"/>
              </a:rPr>
              <a:t>very</a:t>
            </a:r>
            <a:r>
              <a:rPr lang="en-US" sz="2800" dirty="0">
                <a:latin typeface="Calibri" panose="020F0502020204030204" pitchFamily="34" charset="0"/>
              </a:rPr>
              <a:t> little to a lot:  </a:t>
            </a:r>
          </a:p>
          <a:p>
            <a:r>
              <a:rPr lang="en-US" sz="2800" b="1" dirty="0">
                <a:latin typeface="Calibri" panose="020F0502020204030204" pitchFamily="34" charset="0"/>
              </a:rPr>
              <a:t>∆d </a:t>
            </a:r>
            <a:r>
              <a:rPr lang="en-US" sz="2800" dirty="0">
                <a:latin typeface="Calibri" panose="020F0502020204030204" pitchFamily="34" charset="0"/>
              </a:rPr>
              <a:t>= -35%, CI [-63, -1</a:t>
            </a:r>
            <a:r>
              <a:rPr lang="en-US" sz="2800" dirty="0">
                <a:latin typeface="Calibri"/>
              </a:rPr>
              <a:t>]</a:t>
            </a:r>
            <a:endParaRPr lang="en-US" sz="2800" dirty="0">
              <a:latin typeface="Calibri" panose="020F0502020204030204" pitchFamily="34" charset="0"/>
            </a:endParaRPr>
          </a:p>
        </p:txBody>
      </p:sp>
      <p:sp>
        <p:nvSpPr>
          <p:cNvPr id="6" name="TextBox 5"/>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1</a:t>
            </a:r>
          </a:p>
        </p:txBody>
      </p:sp>
    </p:spTree>
    <p:extLst>
      <p:ext uri="{BB962C8B-B14F-4D97-AF65-F5344CB8AC3E}">
        <p14:creationId xmlns:p14="http://schemas.microsoft.com/office/powerpoint/2010/main" val="809789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1325563"/>
          </a:xfrm>
        </p:spPr>
        <p:txBody>
          <a:bodyPr>
            <a:normAutofit/>
          </a:bodyPr>
          <a:lstStyle/>
          <a:p>
            <a:r>
              <a:rPr lang="en-US" sz="3200" dirty="0"/>
              <a:t>Does Environment Interact with Study Technique to Determine Learning?</a:t>
            </a:r>
          </a:p>
        </p:txBody>
      </p:sp>
      <p:sp>
        <p:nvSpPr>
          <p:cNvPr id="4" name="TextBox 3"/>
          <p:cNvSpPr txBox="1"/>
          <p:nvPr/>
        </p:nvSpPr>
        <p:spPr>
          <a:xfrm>
            <a:off x="4777612" y="6457890"/>
            <a:ext cx="4366388" cy="400110"/>
          </a:xfrm>
          <a:prstGeom prst="rect">
            <a:avLst/>
          </a:prstGeom>
          <a:noFill/>
        </p:spPr>
        <p:txBody>
          <a:bodyPr wrap="none" rtlCol="0">
            <a:spAutoFit/>
          </a:bodyPr>
          <a:lstStyle/>
          <a:p>
            <a:r>
              <a:rPr lang="en-US" sz="2000" dirty="0">
                <a:latin typeface="Calibri" panose="020F0502020204030204" pitchFamily="34" charset="0"/>
              </a:rPr>
              <a:t>Geller and Calin-Jageman, 2012, Study 2</a:t>
            </a:r>
          </a:p>
        </p:txBody>
      </p:sp>
      <p:graphicFrame>
        <p:nvGraphicFramePr>
          <p:cNvPr id="3" name="Table 2"/>
          <p:cNvGraphicFramePr>
            <a:graphicFrameLocks noGrp="1"/>
          </p:cNvGraphicFramePr>
          <p:nvPr>
            <p:extLst>
              <p:ext uri="{D42A27DB-BD31-4B8C-83A1-F6EECF244321}">
                <p14:modId xmlns:p14="http://schemas.microsoft.com/office/powerpoint/2010/main" val="1202636334"/>
              </p:ext>
            </p:extLst>
          </p:nvPr>
        </p:nvGraphicFramePr>
        <p:xfrm>
          <a:off x="1995947" y="1690689"/>
          <a:ext cx="2045110" cy="1867312"/>
        </p:xfrm>
        <a:graphic>
          <a:graphicData uri="http://schemas.openxmlformats.org/drawingml/2006/table">
            <a:tbl>
              <a:tblPr firstRow="1" bandRow="1">
                <a:tableStyleId>{5C22544A-7EE6-4342-B048-85BDC9FD1C3A}</a:tableStyleId>
              </a:tblPr>
              <a:tblGrid>
                <a:gridCol w="1022555">
                  <a:extLst>
                    <a:ext uri="{9D8B030D-6E8A-4147-A177-3AD203B41FA5}">
                      <a16:colId xmlns:a16="http://schemas.microsoft.com/office/drawing/2014/main" val="1729250846"/>
                    </a:ext>
                  </a:extLst>
                </a:gridCol>
                <a:gridCol w="1022555">
                  <a:extLst>
                    <a:ext uri="{9D8B030D-6E8A-4147-A177-3AD203B41FA5}">
                      <a16:colId xmlns:a16="http://schemas.microsoft.com/office/drawing/2014/main" val="86820393"/>
                    </a:ext>
                  </a:extLst>
                </a:gridCol>
              </a:tblGrid>
              <a:tr h="466828">
                <a:tc gridSpan="2">
                  <a:txBody>
                    <a:bodyPr/>
                    <a:lstStyle/>
                    <a:p>
                      <a:r>
                        <a:rPr lang="en-US" dirty="0"/>
                        <a:t>Quiet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2.63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1.2</a:t>
                      </a:r>
                    </a:p>
                  </a:txBody>
                  <a:tcPr/>
                </a:tc>
                <a:extLst>
                  <a:ext uri="{0D108BD9-81ED-4DB2-BD59-A6C34878D82A}">
                    <a16:rowId xmlns:a16="http://schemas.microsoft.com/office/drawing/2014/main" val="72213687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5104200"/>
              </p:ext>
            </p:extLst>
          </p:nvPr>
        </p:nvGraphicFramePr>
        <p:xfrm>
          <a:off x="1995945" y="3765757"/>
          <a:ext cx="2045112" cy="1867312"/>
        </p:xfrm>
        <a:graphic>
          <a:graphicData uri="http://schemas.openxmlformats.org/drawingml/2006/table">
            <a:tbl>
              <a:tblPr firstRow="1" bandRow="1">
                <a:tableStyleId>{5C22544A-7EE6-4342-B048-85BDC9FD1C3A}</a:tableStyleId>
              </a:tblPr>
              <a:tblGrid>
                <a:gridCol w="1022556">
                  <a:extLst>
                    <a:ext uri="{9D8B030D-6E8A-4147-A177-3AD203B41FA5}">
                      <a16:colId xmlns:a16="http://schemas.microsoft.com/office/drawing/2014/main" val="1729250846"/>
                    </a:ext>
                  </a:extLst>
                </a:gridCol>
                <a:gridCol w="1022556">
                  <a:extLst>
                    <a:ext uri="{9D8B030D-6E8A-4147-A177-3AD203B41FA5}">
                      <a16:colId xmlns:a16="http://schemas.microsoft.com/office/drawing/2014/main" val="86820393"/>
                    </a:ext>
                  </a:extLst>
                </a:gridCol>
              </a:tblGrid>
              <a:tr h="466828">
                <a:tc gridSpan="2">
                  <a:txBody>
                    <a:bodyPr/>
                    <a:lstStyle/>
                    <a:p>
                      <a:r>
                        <a:rPr lang="en-US" dirty="0"/>
                        <a:t>Quiet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4.13</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1.5</a:t>
                      </a:r>
                    </a:p>
                  </a:txBody>
                  <a:tcPr/>
                </a:tc>
                <a:extLst>
                  <a:ext uri="{0D108BD9-81ED-4DB2-BD59-A6C34878D82A}">
                    <a16:rowId xmlns:a16="http://schemas.microsoft.com/office/drawing/2014/main" val="72213687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672246886"/>
              </p:ext>
            </p:extLst>
          </p:nvPr>
        </p:nvGraphicFramePr>
        <p:xfrm>
          <a:off x="4488425" y="1690689"/>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Repetition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2.25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1.3</a:t>
                      </a:r>
                    </a:p>
                  </a:txBody>
                  <a:tcPr/>
                </a:tc>
                <a:extLst>
                  <a:ext uri="{0D108BD9-81ED-4DB2-BD59-A6C34878D82A}">
                    <a16:rowId xmlns:a16="http://schemas.microsoft.com/office/drawing/2014/main" val="72213687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082534784"/>
              </p:ext>
            </p:extLst>
          </p:nvPr>
        </p:nvGraphicFramePr>
        <p:xfrm>
          <a:off x="4488425" y="3765757"/>
          <a:ext cx="2040194" cy="1867312"/>
        </p:xfrm>
        <a:graphic>
          <a:graphicData uri="http://schemas.openxmlformats.org/drawingml/2006/table">
            <a:tbl>
              <a:tblPr firstRow="1" bandRow="1">
                <a:tableStyleId>{5C22544A-7EE6-4342-B048-85BDC9FD1C3A}</a:tableStyleId>
              </a:tblPr>
              <a:tblGrid>
                <a:gridCol w="1020097">
                  <a:extLst>
                    <a:ext uri="{9D8B030D-6E8A-4147-A177-3AD203B41FA5}">
                      <a16:colId xmlns:a16="http://schemas.microsoft.com/office/drawing/2014/main" val="1729250846"/>
                    </a:ext>
                  </a:extLst>
                </a:gridCol>
                <a:gridCol w="1020097">
                  <a:extLst>
                    <a:ext uri="{9D8B030D-6E8A-4147-A177-3AD203B41FA5}">
                      <a16:colId xmlns:a16="http://schemas.microsoft.com/office/drawing/2014/main" val="86820393"/>
                    </a:ext>
                  </a:extLst>
                </a:gridCol>
              </a:tblGrid>
              <a:tr h="466828">
                <a:tc gridSpan="2">
                  <a:txBody>
                    <a:bodyPr/>
                    <a:lstStyle/>
                    <a:p>
                      <a:r>
                        <a:rPr lang="en-US" dirty="0"/>
                        <a:t>Loud – Self-Explain</a:t>
                      </a:r>
                    </a:p>
                  </a:txBody>
                  <a:tcPr/>
                </a:tc>
                <a:tc hMerge="1">
                  <a:txBody>
                    <a:bodyPr/>
                    <a:lstStyle/>
                    <a:p>
                      <a:endParaRPr lang="en-US" dirty="0"/>
                    </a:p>
                  </a:txBody>
                  <a:tcPr/>
                </a:tc>
                <a:extLst>
                  <a:ext uri="{0D108BD9-81ED-4DB2-BD59-A6C34878D82A}">
                    <a16:rowId xmlns:a16="http://schemas.microsoft.com/office/drawing/2014/main" val="3276691397"/>
                  </a:ext>
                </a:extLst>
              </a:tr>
              <a:tr h="466828">
                <a:tc>
                  <a:txBody>
                    <a:bodyPr/>
                    <a:lstStyle/>
                    <a:p>
                      <a:r>
                        <a:rPr lang="en-US" i="1" dirty="0"/>
                        <a:t>n</a:t>
                      </a:r>
                    </a:p>
                  </a:txBody>
                  <a:tcPr/>
                </a:tc>
                <a:tc>
                  <a:txBody>
                    <a:bodyPr/>
                    <a:lstStyle/>
                    <a:p>
                      <a:r>
                        <a:rPr lang="en-US" dirty="0"/>
                        <a:t>7</a:t>
                      </a:r>
                    </a:p>
                  </a:txBody>
                  <a:tcPr/>
                </a:tc>
                <a:extLst>
                  <a:ext uri="{0D108BD9-81ED-4DB2-BD59-A6C34878D82A}">
                    <a16:rowId xmlns:a16="http://schemas.microsoft.com/office/drawing/2014/main" val="79970992"/>
                  </a:ext>
                </a:extLst>
              </a:tr>
              <a:tr h="466828">
                <a:tc>
                  <a:txBody>
                    <a:bodyPr/>
                    <a:lstStyle/>
                    <a:p>
                      <a:r>
                        <a:rPr lang="en-US" i="1" dirty="0"/>
                        <a:t>M</a:t>
                      </a:r>
                    </a:p>
                  </a:txBody>
                  <a:tcPr/>
                </a:tc>
                <a:tc>
                  <a:txBody>
                    <a:bodyPr/>
                    <a:lstStyle/>
                    <a:p>
                      <a:r>
                        <a:rPr lang="en-US" dirty="0"/>
                        <a:t>1.25</a:t>
                      </a:r>
                    </a:p>
                  </a:txBody>
                  <a:tcPr/>
                </a:tc>
                <a:extLst>
                  <a:ext uri="{0D108BD9-81ED-4DB2-BD59-A6C34878D82A}">
                    <a16:rowId xmlns:a16="http://schemas.microsoft.com/office/drawing/2014/main" val="3618110908"/>
                  </a:ext>
                </a:extLst>
              </a:tr>
              <a:tr h="466828">
                <a:tc>
                  <a:txBody>
                    <a:bodyPr/>
                    <a:lstStyle/>
                    <a:p>
                      <a:r>
                        <a:rPr lang="en-US" i="1" dirty="0"/>
                        <a:t>s</a:t>
                      </a:r>
                    </a:p>
                  </a:txBody>
                  <a:tcPr/>
                </a:tc>
                <a:tc>
                  <a:txBody>
                    <a:bodyPr/>
                    <a:lstStyle/>
                    <a:p>
                      <a:r>
                        <a:rPr lang="en-US" dirty="0"/>
                        <a:t>1.6</a:t>
                      </a:r>
                    </a:p>
                  </a:txBody>
                  <a:tcPr/>
                </a:tc>
                <a:extLst>
                  <a:ext uri="{0D108BD9-81ED-4DB2-BD59-A6C34878D82A}">
                    <a16:rowId xmlns:a16="http://schemas.microsoft.com/office/drawing/2014/main" val="722136870"/>
                  </a:ext>
                </a:extLst>
              </a:tr>
            </a:tbl>
          </a:graphicData>
        </a:graphic>
      </p:graphicFrame>
      <p:sp>
        <p:nvSpPr>
          <p:cNvPr id="5" name="TextBox 4"/>
          <p:cNvSpPr txBox="1"/>
          <p:nvPr/>
        </p:nvSpPr>
        <p:spPr>
          <a:xfrm>
            <a:off x="177693" y="5700309"/>
            <a:ext cx="4310732" cy="1200329"/>
          </a:xfrm>
          <a:prstGeom prst="rect">
            <a:avLst/>
          </a:prstGeom>
          <a:noFill/>
        </p:spPr>
        <p:txBody>
          <a:bodyPr wrap="none" rtlCol="0">
            <a:spAutoFit/>
          </a:bodyPr>
          <a:lstStyle/>
          <a:p>
            <a:r>
              <a:rPr lang="en-US" dirty="0"/>
              <a:t>Use ESCI Part 2, </a:t>
            </a:r>
            <a:r>
              <a:rPr lang="en-US" dirty="0" err="1"/>
              <a:t>Ind</a:t>
            </a:r>
            <a:r>
              <a:rPr lang="en-US" dirty="0"/>
              <a:t> groups 2x2 Tab</a:t>
            </a:r>
          </a:p>
          <a:p>
            <a:r>
              <a:rPr lang="en-US" dirty="0"/>
              <a:t>Enter labels for A at Red 3: Quiet, Loud</a:t>
            </a:r>
          </a:p>
          <a:p>
            <a:r>
              <a:rPr lang="en-US" dirty="0"/>
              <a:t>Enter Labels for B at Red 3: Repetition, Loud</a:t>
            </a:r>
          </a:p>
          <a:p>
            <a:r>
              <a:rPr lang="en-US" dirty="0"/>
              <a:t>Enter summary data for each cell</a:t>
            </a:r>
          </a:p>
        </p:txBody>
      </p:sp>
    </p:spTree>
    <p:extLst>
      <p:ext uri="{BB962C8B-B14F-4D97-AF65-F5344CB8AC3E}">
        <p14:creationId xmlns:p14="http://schemas.microsoft.com/office/powerpoint/2010/main" val="214947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sp>
        <p:nvSpPr>
          <p:cNvPr id="4" name="TextBox 3"/>
          <p:cNvSpPr txBox="1"/>
          <p:nvPr/>
        </p:nvSpPr>
        <p:spPr>
          <a:xfrm>
            <a:off x="1762943" y="5695890"/>
            <a:ext cx="5252656" cy="400110"/>
          </a:xfrm>
          <a:prstGeom prst="rect">
            <a:avLst/>
          </a:prstGeom>
          <a:noFill/>
        </p:spPr>
        <p:txBody>
          <a:bodyPr wrap="none" rtlCol="0">
            <a:spAutoFit/>
          </a:bodyPr>
          <a:lstStyle/>
          <a:p>
            <a:r>
              <a:rPr lang="en-US" sz="2000" dirty="0">
                <a:latin typeface="Calibri" panose="020F0502020204030204" pitchFamily="34" charset="0"/>
              </a:rPr>
              <a:t>Describe each simple effect, then the interaction</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Tree>
    <p:extLst>
      <p:ext uri="{BB962C8B-B14F-4D97-AF65-F5344CB8AC3E}">
        <p14:creationId xmlns:p14="http://schemas.microsoft.com/office/powerpoint/2010/main" val="1007521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369332"/>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 </a:t>
            </a:r>
          </a:p>
        </p:txBody>
      </p:sp>
      <p:sp>
        <p:nvSpPr>
          <p:cNvPr id="7" name="Star: 5 Points 5">
            <a:extLst>
              <a:ext uri="{FF2B5EF4-FFF2-40B4-BE49-F238E27FC236}">
                <a16:creationId xmlns:a16="http://schemas.microsoft.com/office/drawing/2014/main" id="{61E1514F-7EFB-4CD0-9391-F8AB2332ECFE}"/>
              </a:ext>
            </a:extLst>
          </p:cNvPr>
          <p:cNvSpPr/>
          <p:nvPr/>
        </p:nvSpPr>
        <p:spPr>
          <a:xfrm>
            <a:off x="3658608" y="91502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78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923330"/>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4248157" y="1280346"/>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215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92" y="69851"/>
            <a:ext cx="8756757" cy="641349"/>
          </a:xfrm>
        </p:spPr>
        <p:txBody>
          <a:bodyPr>
            <a:normAutofit/>
          </a:bodyPr>
          <a:lstStyle/>
          <a:p>
            <a:r>
              <a:rPr lang="en-US" sz="2000" dirty="0"/>
              <a:t>Does Environment Interact with Study Technique to Determine Learning?</a:t>
            </a:r>
          </a:p>
        </p:txBody>
      </p:sp>
      <p:pic>
        <p:nvPicPr>
          <p:cNvPr id="6" name="Picture 5"/>
          <p:cNvPicPr>
            <a:picLocks noChangeAspect="1"/>
          </p:cNvPicPr>
          <p:nvPr/>
        </p:nvPicPr>
        <p:blipFill rotWithShape="1">
          <a:blip r:embed="rId2"/>
          <a:srcRect l="49880" t="10307" r="6088" b="12576"/>
          <a:stretch/>
        </p:blipFill>
        <p:spPr>
          <a:xfrm>
            <a:off x="780037" y="638997"/>
            <a:ext cx="7218468" cy="5056893"/>
          </a:xfrm>
          <a:prstGeom prst="rect">
            <a:avLst/>
          </a:prstGeom>
        </p:spPr>
      </p:pic>
      <p:sp>
        <p:nvSpPr>
          <p:cNvPr id="5" name="TextBox 4"/>
          <p:cNvSpPr txBox="1"/>
          <p:nvPr/>
        </p:nvSpPr>
        <p:spPr>
          <a:xfrm>
            <a:off x="0" y="5695890"/>
            <a:ext cx="8559908" cy="1200329"/>
          </a:xfrm>
          <a:prstGeom prst="rect">
            <a:avLst/>
          </a:prstGeom>
          <a:noFill/>
        </p:spPr>
        <p:txBody>
          <a:bodyPr wrap="square" rtlCol="0">
            <a:spAutoFit/>
          </a:bodyPr>
          <a:lstStyle/>
          <a:p>
            <a:r>
              <a:rPr lang="en-US" dirty="0">
                <a:latin typeface="Calibri" panose="020F0502020204030204" pitchFamily="34" charset="0"/>
              </a:rPr>
              <a:t>In a quiet environment, self-explaining improved scores substantially: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1.5 [-0.1, 3.1]</a:t>
            </a:r>
          </a:p>
          <a:p>
            <a:r>
              <a:rPr lang="en-US" dirty="0">
                <a:latin typeface="Calibri" panose="020F0502020204030204" pitchFamily="34" charset="0"/>
              </a:rPr>
              <a:t>In a loud environment, self-explaining moderately decreased scores: </a:t>
            </a:r>
            <a:r>
              <a:rPr lang="en-US" dirty="0" err="1">
                <a:latin typeface="Calibri" panose="020F0502020204030204" pitchFamily="34" charset="0"/>
              </a:rPr>
              <a:t>M</a:t>
            </a:r>
            <a:r>
              <a:rPr lang="en-US" baseline="-25000" dirty="0" err="1">
                <a:latin typeface="Calibri" panose="020F0502020204030204" pitchFamily="34" charset="0"/>
              </a:rPr>
              <a:t>diff</a:t>
            </a:r>
            <a:r>
              <a:rPr lang="en-US" dirty="0">
                <a:latin typeface="Calibri" panose="020F0502020204030204" pitchFamily="34" charset="0"/>
              </a:rPr>
              <a:t> = -1 [-2.6, 0.6]</a:t>
            </a:r>
          </a:p>
          <a:p>
            <a:r>
              <a:rPr lang="en-US" dirty="0">
                <a:latin typeface="Calibri" panose="020F0502020204030204" pitchFamily="34" charset="0"/>
              </a:rPr>
              <a:t>Thus, music had a strong moderating effect on study strategy: </a:t>
            </a:r>
            <a:r>
              <a:rPr lang="en-US" b="1" dirty="0">
                <a:latin typeface="Calibri" panose="020F0502020204030204" pitchFamily="34" charset="0"/>
              </a:rPr>
              <a:t>∆ ∆ = -2.5 [-4.7, -0.3]</a:t>
            </a:r>
          </a:p>
          <a:p>
            <a:r>
              <a:rPr lang="en-US" dirty="0">
                <a:latin typeface="Calibri" panose="020F0502020204030204" pitchFamily="34" charset="0"/>
              </a:rPr>
              <a:t>The CI is long, so it is unclear if this is a weak, moderate, or very strong moderator. </a:t>
            </a:r>
          </a:p>
        </p:txBody>
      </p:sp>
      <p:pic>
        <p:nvPicPr>
          <p:cNvPr id="4" name="Picture 3"/>
          <p:cNvPicPr>
            <a:picLocks noChangeAspect="1"/>
          </p:cNvPicPr>
          <p:nvPr/>
        </p:nvPicPr>
        <p:blipFill rotWithShape="1">
          <a:blip r:embed="rId3"/>
          <a:srcRect l="50121" t="10005" r="6330" b="13180"/>
          <a:stretch/>
        </p:blipFill>
        <p:spPr>
          <a:xfrm>
            <a:off x="780037" y="638996"/>
            <a:ext cx="7167251" cy="5056893"/>
          </a:xfrm>
          <a:prstGeom prst="rect">
            <a:avLst/>
          </a:prstGeom>
        </p:spPr>
      </p:pic>
      <p:pic>
        <p:nvPicPr>
          <p:cNvPr id="3" name="Picture 2"/>
          <p:cNvPicPr>
            <a:picLocks noChangeAspect="1"/>
          </p:cNvPicPr>
          <p:nvPr/>
        </p:nvPicPr>
        <p:blipFill rotWithShape="1">
          <a:blip r:embed="rId4"/>
          <a:srcRect l="50242" t="10610" r="6331" b="13482"/>
          <a:stretch/>
        </p:blipFill>
        <p:spPr>
          <a:xfrm>
            <a:off x="765738" y="595863"/>
            <a:ext cx="7232767" cy="5056894"/>
          </a:xfrm>
          <a:prstGeom prst="rect">
            <a:avLst/>
          </a:prstGeom>
        </p:spPr>
      </p:pic>
      <p:sp>
        <p:nvSpPr>
          <p:cNvPr id="7" name="Star: 5 Points 5">
            <a:extLst>
              <a:ext uri="{FF2B5EF4-FFF2-40B4-BE49-F238E27FC236}">
                <a16:creationId xmlns:a16="http://schemas.microsoft.com/office/drawing/2014/main" id="{61E1514F-7EFB-4CD0-9391-F8AB2332ECFE}"/>
              </a:ext>
            </a:extLst>
          </p:cNvPr>
          <p:cNvSpPr/>
          <p:nvPr/>
        </p:nvSpPr>
        <p:spPr>
          <a:xfrm>
            <a:off x="6164042" y="987268"/>
            <a:ext cx="410640" cy="365318"/>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5444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Factorial Design with Estimation</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New Stats approach is based on analysis of targeted contrasts (k-1 or fewer is suggested)</a:t>
            </a:r>
          </a:p>
          <a:p>
            <a:r>
              <a:rPr lang="en-US" dirty="0"/>
              <a:t>For interactions: the difference on the difference is an intuitive quantitative measure of moderation</a:t>
            </a:r>
          </a:p>
          <a:p>
            <a:pPr lvl="1"/>
            <a:r>
              <a:rPr lang="en-US" dirty="0"/>
              <a:t>In general, CI is longer than for main effects</a:t>
            </a:r>
          </a:p>
          <a:p>
            <a:r>
              <a:rPr lang="en-US" dirty="0"/>
              <a:t>This approach does </a:t>
            </a:r>
            <a:r>
              <a:rPr lang="en-US" b="1" dirty="0"/>
              <a:t>not </a:t>
            </a:r>
            <a:r>
              <a:rPr lang="en-US" dirty="0"/>
              <a:t>strongly rely on the ANOVA table</a:t>
            </a:r>
          </a:p>
          <a:p>
            <a:r>
              <a:rPr lang="en-US" dirty="0"/>
              <a:t>This approach does not adjust for multiple comparisons when comparisons are planned and limited (k-1 or fewer)</a:t>
            </a:r>
          </a:p>
          <a:p>
            <a:pPr lvl="1"/>
            <a:r>
              <a:rPr lang="en-US" dirty="0"/>
              <a:t>Remember, ANOVA has no adjustment for multiple comparisons across F tests (Cramer, 2016)</a:t>
            </a:r>
          </a:p>
          <a:p>
            <a:endParaRPr lang="en-US" dirty="0"/>
          </a:p>
        </p:txBody>
      </p:sp>
    </p:spTree>
    <p:extLst>
      <p:ext uri="{BB962C8B-B14F-4D97-AF65-F5344CB8AC3E}">
        <p14:creationId xmlns:p14="http://schemas.microsoft.com/office/powerpoint/2010/main" val="333382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089" y="365126"/>
            <a:ext cx="8703733" cy="1325563"/>
          </a:xfrm>
        </p:spPr>
        <p:txBody>
          <a:bodyPr>
            <a:normAutofit/>
          </a:bodyPr>
          <a:lstStyle/>
          <a:p>
            <a:r>
              <a:rPr lang="en-US" sz="4000" dirty="0"/>
              <a:t>Summary</a:t>
            </a:r>
          </a:p>
        </p:txBody>
      </p:sp>
      <p:sp>
        <p:nvSpPr>
          <p:cNvPr id="3" name="Content Placeholder 2"/>
          <p:cNvSpPr>
            <a:spLocks noGrp="1"/>
          </p:cNvSpPr>
          <p:nvPr>
            <p:ph idx="1"/>
          </p:nvPr>
        </p:nvSpPr>
        <p:spPr>
          <a:xfrm>
            <a:off x="316089" y="1428750"/>
            <a:ext cx="8199261" cy="5209117"/>
          </a:xfrm>
        </p:spPr>
        <p:txBody>
          <a:bodyPr>
            <a:normAutofit/>
          </a:bodyPr>
          <a:lstStyle/>
          <a:p>
            <a:r>
              <a:rPr lang="en-US" dirty="0"/>
              <a:t>Estimation is based on the same foundations as decision-making and enables decision making when needed.</a:t>
            </a:r>
          </a:p>
          <a:p>
            <a:r>
              <a:rPr lang="en-US" dirty="0"/>
              <a:t>Estimation does involve significant shifts in thinking:</a:t>
            </a:r>
          </a:p>
          <a:p>
            <a:pPr lvl="1"/>
            <a:r>
              <a:rPr lang="en-US" dirty="0"/>
              <a:t>Quantitative rather than qualitative</a:t>
            </a:r>
          </a:p>
          <a:p>
            <a:pPr lvl="1"/>
            <a:r>
              <a:rPr lang="en-US" dirty="0"/>
              <a:t>Uncertainty is paramount</a:t>
            </a:r>
          </a:p>
          <a:p>
            <a:pPr lvl="1"/>
            <a:r>
              <a:rPr lang="en-US" dirty="0"/>
              <a:t>Requires judgement about effect sizes</a:t>
            </a:r>
          </a:p>
          <a:p>
            <a:pPr lvl="1"/>
            <a:r>
              <a:rPr lang="en-US" dirty="0"/>
              <a:t>Replication and meta-analysis as a matter of course</a:t>
            </a:r>
          </a:p>
          <a:p>
            <a:pPr lvl="1"/>
            <a:r>
              <a:rPr lang="en-US" dirty="0"/>
              <a:t>No positive/negative dichotomy</a:t>
            </a:r>
          </a:p>
          <a:p>
            <a:pPr lvl="1"/>
            <a:r>
              <a:rPr lang="en-US" dirty="0"/>
              <a:t>Often the effect size itself requires a shift in thinking from the decision-making approach</a:t>
            </a:r>
          </a:p>
          <a:p>
            <a:pPr lvl="2"/>
            <a:r>
              <a:rPr lang="en-US" dirty="0"/>
              <a:t>Difference between two proportions</a:t>
            </a:r>
          </a:p>
          <a:p>
            <a:pPr lvl="2"/>
            <a:r>
              <a:rPr lang="en-US" dirty="0"/>
              <a:t>Factorial design: focus on specific contrasts rather than omnibus F</a:t>
            </a:r>
          </a:p>
          <a:p>
            <a:pPr lvl="1"/>
            <a:endParaRPr lang="en-US" dirty="0"/>
          </a:p>
          <a:p>
            <a:endParaRPr lang="en-US" dirty="0"/>
          </a:p>
        </p:txBody>
      </p:sp>
    </p:spTree>
    <p:extLst>
      <p:ext uri="{BB962C8B-B14F-4D97-AF65-F5344CB8AC3E}">
        <p14:creationId xmlns:p14="http://schemas.microsoft.com/office/powerpoint/2010/main" val="84210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9CF0D-2FE6-4236-8E41-F9B73F60B552}"/>
              </a:ext>
            </a:extLst>
          </p:cNvPr>
          <p:cNvSpPr>
            <a:spLocks noGrp="1"/>
          </p:cNvSpPr>
          <p:nvPr>
            <p:ph type="title"/>
          </p:nvPr>
        </p:nvSpPr>
        <p:spPr/>
        <p:txBody>
          <a:bodyPr/>
          <a:lstStyle/>
          <a:p>
            <a:r>
              <a:rPr lang="en-US" dirty="0"/>
              <a:t>GAISE Report</a:t>
            </a:r>
          </a:p>
        </p:txBody>
      </p:sp>
      <p:sp>
        <p:nvSpPr>
          <p:cNvPr id="3" name="Content Placeholder 2">
            <a:extLst>
              <a:ext uri="{FF2B5EF4-FFF2-40B4-BE49-F238E27FC236}">
                <a16:creationId xmlns:a16="http://schemas.microsoft.com/office/drawing/2014/main" id="{6FB5F603-B8CC-43AB-915E-FB47F6BF246E}"/>
              </a:ext>
            </a:extLst>
          </p:cNvPr>
          <p:cNvSpPr>
            <a:spLocks noGrp="1"/>
          </p:cNvSpPr>
          <p:nvPr>
            <p:ph idx="1"/>
          </p:nvPr>
        </p:nvSpPr>
        <p:spPr>
          <a:xfrm>
            <a:off x="468360" y="1665348"/>
            <a:ext cx="7886700" cy="4351338"/>
          </a:xfrm>
        </p:spPr>
        <p:txBody>
          <a:bodyPr vert="horz" lIns="91440" tIns="45720" rIns="91440" bIns="45720" rtlCol="0" anchor="t">
            <a:normAutofit lnSpcReduction="10000"/>
          </a:bodyPr>
          <a:lstStyle/>
          <a:p>
            <a:r>
              <a:rPr lang="en-US" dirty="0"/>
              <a:t>Teach statistical thinking.  </a:t>
            </a:r>
          </a:p>
          <a:p>
            <a:pPr lvl="1"/>
            <a:r>
              <a:rPr lang="en-US" dirty="0"/>
              <a:t>Teach statistics as an investigative process of problem-solving and decision making.  </a:t>
            </a:r>
          </a:p>
          <a:p>
            <a:pPr lvl="1"/>
            <a:r>
              <a:rPr lang="en-US" dirty="0"/>
              <a:t>Give students experience with multivariable thinking. </a:t>
            </a:r>
          </a:p>
          <a:p>
            <a:pPr lvl="1"/>
            <a:r>
              <a:rPr lang="en-US" dirty="0"/>
              <a:t>Focus on conceptual understanding.</a:t>
            </a:r>
          </a:p>
          <a:p>
            <a:r>
              <a:rPr lang="en-US" dirty="0"/>
              <a:t>Integrate real data with a context and purpose. </a:t>
            </a:r>
          </a:p>
          <a:p>
            <a:r>
              <a:rPr lang="en-US" dirty="0"/>
              <a:t>Foster active learning. </a:t>
            </a:r>
          </a:p>
          <a:p>
            <a:r>
              <a:rPr lang="en-US" dirty="0"/>
              <a:t>Use technology to explore concepts and analyze data. </a:t>
            </a:r>
          </a:p>
          <a:p>
            <a:r>
              <a:rPr lang="en-US" dirty="0"/>
              <a:t>Use assessments to improve and evaluate student learning. </a:t>
            </a:r>
          </a:p>
          <a:p>
            <a:endParaRPr lang="en-US" dirty="0"/>
          </a:p>
        </p:txBody>
      </p:sp>
    </p:spTree>
    <p:extLst>
      <p:ext uri="{BB962C8B-B14F-4D97-AF65-F5344CB8AC3E}">
        <p14:creationId xmlns:p14="http://schemas.microsoft.com/office/powerpoint/2010/main" val="843303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Pedagogical Conversations</a:t>
            </a:r>
          </a:p>
        </p:txBody>
      </p:sp>
      <p:sp>
        <p:nvSpPr>
          <p:cNvPr id="3" name="Text Placeholder 2"/>
          <p:cNvSpPr>
            <a:spLocks noGrp="1"/>
          </p:cNvSpPr>
          <p:nvPr>
            <p:ph type="body" idx="1"/>
          </p:nvPr>
        </p:nvSpPr>
        <p:spPr/>
        <p:txBody>
          <a:bodyPr/>
          <a:lstStyle/>
          <a:p>
            <a:r>
              <a:rPr lang="en-US" dirty="0"/>
              <a:t>Your “Statistics Ecosystem”</a:t>
            </a:r>
          </a:p>
          <a:p>
            <a:pPr lvl="1">
              <a:spcBef>
                <a:spcPts val="0"/>
              </a:spcBef>
            </a:pPr>
            <a:r>
              <a:rPr lang="en-US" dirty="0"/>
              <a:t>Class sequencing</a:t>
            </a:r>
          </a:p>
          <a:p>
            <a:pPr lvl="1">
              <a:spcBef>
                <a:spcPts val="0"/>
              </a:spcBef>
            </a:pPr>
            <a:r>
              <a:rPr lang="en-US" dirty="0"/>
              <a:t>Various sections/instructors</a:t>
            </a:r>
          </a:p>
          <a:p>
            <a:pPr lvl="1">
              <a:spcBef>
                <a:spcPts val="0"/>
              </a:spcBef>
            </a:pPr>
            <a:r>
              <a:rPr lang="en-US" dirty="0"/>
              <a:t>Cross departments</a:t>
            </a:r>
          </a:p>
          <a:p>
            <a:r>
              <a:rPr lang="en-US" dirty="0"/>
              <a:t>Transitional Strategies for the Classroom</a:t>
            </a:r>
          </a:p>
          <a:p>
            <a:pPr lvl="1">
              <a:spcBef>
                <a:spcPts val="0"/>
              </a:spcBef>
            </a:pPr>
            <a:r>
              <a:rPr lang="en-US" dirty="0"/>
              <a:t>Content</a:t>
            </a:r>
          </a:p>
          <a:p>
            <a:pPr lvl="1">
              <a:spcBef>
                <a:spcPts val="0"/>
              </a:spcBef>
            </a:pPr>
            <a:r>
              <a:rPr lang="en-US" dirty="0"/>
              <a:t>What do you tell your students?</a:t>
            </a:r>
          </a:p>
          <a:p>
            <a:r>
              <a:rPr lang="en-US" dirty="0"/>
              <a:t>Assessment</a:t>
            </a:r>
          </a:p>
          <a:p>
            <a:r>
              <a:rPr lang="en-US" dirty="0"/>
              <a:t>Software</a:t>
            </a:r>
          </a:p>
          <a:p>
            <a:r>
              <a:rPr lang="en-US" dirty="0"/>
              <a:t>Beneficial Side Effects</a:t>
            </a:r>
          </a:p>
          <a:p>
            <a:pPr marL="114300" indent="0">
              <a:buNone/>
            </a:pPr>
            <a:endParaRPr lang="en-US" dirty="0"/>
          </a:p>
        </p:txBody>
      </p:sp>
    </p:spTree>
    <p:extLst>
      <p:ext uri="{BB962C8B-B14F-4D97-AF65-F5344CB8AC3E}">
        <p14:creationId xmlns:p14="http://schemas.microsoft.com/office/powerpoint/2010/main" val="9026661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Statistics Ecosystem</a:t>
            </a:r>
          </a:p>
        </p:txBody>
      </p:sp>
      <p:sp>
        <p:nvSpPr>
          <p:cNvPr id="3" name="Text Placeholder 2"/>
          <p:cNvSpPr>
            <a:spLocks noGrp="1"/>
          </p:cNvSpPr>
          <p:nvPr>
            <p:ph type="body" idx="1"/>
          </p:nvPr>
        </p:nvSpPr>
        <p:spPr>
          <a:xfrm>
            <a:off x="311700" y="1356966"/>
            <a:ext cx="8520600" cy="5389067"/>
          </a:xfrm>
        </p:spPr>
        <p:txBody>
          <a:bodyPr>
            <a:normAutofit fontScale="92500" lnSpcReduction="20000"/>
          </a:bodyPr>
          <a:lstStyle/>
          <a:p>
            <a:pPr marL="114300" indent="0">
              <a:buNone/>
            </a:pPr>
            <a:r>
              <a:rPr lang="en-US" dirty="0"/>
              <a:t>Considerations for Incorporating the New Statistics</a:t>
            </a:r>
          </a:p>
          <a:p>
            <a:r>
              <a:rPr lang="en-US" dirty="0"/>
              <a:t>Class sequencing</a:t>
            </a:r>
          </a:p>
          <a:p>
            <a:pPr lvl="1">
              <a:spcBef>
                <a:spcPts val="0"/>
              </a:spcBef>
            </a:pPr>
            <a:r>
              <a:rPr lang="en-US" dirty="0"/>
              <a:t>Do your statistics courses feed into upper level courses?</a:t>
            </a:r>
          </a:p>
          <a:p>
            <a:pPr lvl="1">
              <a:spcBef>
                <a:spcPts val="0"/>
              </a:spcBef>
            </a:pPr>
            <a:r>
              <a:rPr lang="en-US" dirty="0"/>
              <a:t>What expectations are in place for students to know coming out of you statistics course?</a:t>
            </a:r>
          </a:p>
          <a:p>
            <a:r>
              <a:rPr lang="en-US" dirty="0"/>
              <a:t>Various sections/instructors</a:t>
            </a:r>
          </a:p>
          <a:p>
            <a:pPr lvl="1">
              <a:spcBef>
                <a:spcPts val="0"/>
              </a:spcBef>
            </a:pPr>
            <a:r>
              <a:rPr lang="en-US" dirty="0"/>
              <a:t>Does your department have a standard syllabus? </a:t>
            </a:r>
          </a:p>
          <a:p>
            <a:pPr lvl="1">
              <a:spcBef>
                <a:spcPts val="0"/>
              </a:spcBef>
            </a:pPr>
            <a:r>
              <a:rPr lang="en-US" dirty="0"/>
              <a:t>Can/how does this change?</a:t>
            </a:r>
          </a:p>
          <a:p>
            <a:pPr lvl="1">
              <a:spcBef>
                <a:spcPts val="0"/>
              </a:spcBef>
            </a:pPr>
            <a:r>
              <a:rPr lang="en-US" dirty="0"/>
              <a:t>Multiple instructor issues/concerns?</a:t>
            </a:r>
          </a:p>
          <a:p>
            <a:r>
              <a:rPr lang="en-US" dirty="0"/>
              <a:t>Cross departments</a:t>
            </a:r>
          </a:p>
          <a:p>
            <a:pPr lvl="1">
              <a:spcBef>
                <a:spcPts val="0"/>
              </a:spcBef>
            </a:pPr>
            <a:r>
              <a:rPr lang="en-US" dirty="0"/>
              <a:t>Do other departments use your statistics courses for their students? What are their content expectations?</a:t>
            </a:r>
          </a:p>
          <a:p>
            <a:pPr marL="114300" indent="0">
              <a:buNone/>
            </a:pPr>
            <a:endParaRPr lang="en-US" dirty="0"/>
          </a:p>
          <a:p>
            <a:r>
              <a:rPr lang="en-US" dirty="0"/>
              <a:t>A summer ‘stats day’ can help build consensus</a:t>
            </a:r>
          </a:p>
          <a:p>
            <a:r>
              <a:rPr lang="en-US" dirty="0"/>
              <a:t>A standardized set of materials as a starting point can help with onboarding new faculty</a:t>
            </a:r>
          </a:p>
          <a:p>
            <a:endParaRPr lang="en-US" dirty="0"/>
          </a:p>
          <a:p>
            <a:pPr marL="114300" indent="0">
              <a:buNone/>
            </a:pPr>
            <a:endParaRPr lang="en-US" dirty="0"/>
          </a:p>
          <a:p>
            <a:pPr marL="114300" indent="0">
              <a:buNone/>
            </a:pPr>
            <a:r>
              <a:rPr lang="en-US" b="1" dirty="0"/>
              <a:t>Your concerns/problems/solutions?</a:t>
            </a:r>
          </a:p>
          <a:p>
            <a:endParaRPr lang="en-US" dirty="0"/>
          </a:p>
        </p:txBody>
      </p:sp>
    </p:spTree>
    <p:extLst>
      <p:ext uri="{BB962C8B-B14F-4D97-AF65-F5344CB8AC3E}">
        <p14:creationId xmlns:p14="http://schemas.microsoft.com/office/powerpoint/2010/main" val="2283017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57465"/>
            <a:ext cx="8520600" cy="763600"/>
          </a:xfrm>
        </p:spPr>
        <p:txBody>
          <a:bodyPr>
            <a:normAutofit fontScale="90000"/>
          </a:bodyPr>
          <a:lstStyle/>
          <a:p>
            <a:r>
              <a:rPr lang="en-US" dirty="0"/>
              <a:t>Making room in the syllabus: Make if fit?</a:t>
            </a:r>
          </a:p>
        </p:txBody>
      </p:sp>
      <p:sp>
        <p:nvSpPr>
          <p:cNvPr id="3" name="Text Placeholder 2"/>
          <p:cNvSpPr>
            <a:spLocks noGrp="1"/>
          </p:cNvSpPr>
          <p:nvPr>
            <p:ph type="body" idx="1"/>
          </p:nvPr>
        </p:nvSpPr>
        <p:spPr>
          <a:xfrm>
            <a:off x="311700" y="1021065"/>
            <a:ext cx="8520600" cy="5836935"/>
          </a:xfrm>
        </p:spPr>
        <p:txBody>
          <a:bodyPr>
            <a:normAutofit fontScale="77500" lnSpcReduction="20000"/>
          </a:bodyPr>
          <a:lstStyle/>
          <a:p>
            <a:pPr>
              <a:lnSpc>
                <a:spcPct val="100000"/>
              </a:lnSpc>
            </a:pPr>
            <a:r>
              <a:rPr lang="en-US" dirty="0"/>
              <a:t>Old stats and new stats together</a:t>
            </a:r>
          </a:p>
          <a:p>
            <a:pPr lvl="1">
              <a:lnSpc>
                <a:spcPct val="100000"/>
              </a:lnSpc>
              <a:spcBef>
                <a:spcPts val="0"/>
              </a:spcBef>
            </a:pPr>
            <a:r>
              <a:rPr lang="en-US" dirty="0"/>
              <a:t>Can strain an already crowded syllabus</a:t>
            </a:r>
          </a:p>
          <a:p>
            <a:pPr lvl="1">
              <a:lnSpc>
                <a:spcPct val="100000"/>
              </a:lnSpc>
              <a:spcBef>
                <a:spcPts val="0"/>
              </a:spcBef>
            </a:pPr>
            <a:r>
              <a:rPr lang="en-US" dirty="0"/>
              <a:t>Students tend to gravitate towards the yes/no aspect of decision-making, even if they don’t understand it.</a:t>
            </a:r>
          </a:p>
          <a:p>
            <a:pPr lvl="1">
              <a:lnSpc>
                <a:spcPct val="100000"/>
              </a:lnSpc>
              <a:spcBef>
                <a:spcPts val="0"/>
              </a:spcBef>
            </a:pPr>
            <a:endParaRPr lang="en-US" dirty="0"/>
          </a:p>
          <a:p>
            <a:pPr marL="596900" indent="-457200">
              <a:lnSpc>
                <a:spcPct val="100000"/>
              </a:lnSpc>
            </a:pPr>
            <a:r>
              <a:rPr lang="en-US" dirty="0"/>
              <a:t>New Stats only</a:t>
            </a:r>
          </a:p>
          <a:p>
            <a:pPr marL="1054100" lvl="1" indent="-457200">
              <a:lnSpc>
                <a:spcPct val="100000"/>
              </a:lnSpc>
              <a:spcBef>
                <a:spcPts val="0"/>
              </a:spcBef>
            </a:pPr>
            <a:r>
              <a:rPr lang="en-US" dirty="0"/>
              <a:t>Feels scary, especially in terms of reading the prior literature</a:t>
            </a:r>
          </a:p>
          <a:p>
            <a:pPr marL="1054100" lvl="1" indent="-457200">
              <a:lnSpc>
                <a:spcPct val="100000"/>
              </a:lnSpc>
              <a:spcBef>
                <a:spcPts val="0"/>
              </a:spcBef>
            </a:pPr>
            <a:endParaRPr lang="en-US" dirty="0"/>
          </a:p>
          <a:p>
            <a:pPr marL="596900" indent="-457200">
              <a:lnSpc>
                <a:spcPct val="100000"/>
              </a:lnSpc>
            </a:pPr>
            <a:r>
              <a:rPr lang="en-US" dirty="0"/>
              <a:t>Some type of blend… but how?</a:t>
            </a:r>
          </a:p>
          <a:p>
            <a:pPr marL="1054100" lvl="1" indent="-457200">
              <a:lnSpc>
                <a:spcPct val="100000"/>
              </a:lnSpc>
              <a:spcBef>
                <a:spcPts val="0"/>
              </a:spcBef>
            </a:pPr>
            <a:r>
              <a:rPr lang="en-US" dirty="0"/>
              <a:t>Lead with the new stats</a:t>
            </a:r>
          </a:p>
          <a:p>
            <a:pPr marL="1054100" lvl="1" indent="-457200">
              <a:lnSpc>
                <a:spcPct val="100000"/>
              </a:lnSpc>
              <a:spcBef>
                <a:spcPts val="0"/>
              </a:spcBef>
            </a:pPr>
            <a:r>
              <a:rPr lang="en-US" dirty="0"/>
              <a:t>Teach decision-making as one way to use a CI (to check the plausibility of a specific hypothesis)</a:t>
            </a:r>
          </a:p>
          <a:p>
            <a:pPr marL="1054100" lvl="1" indent="-457200">
              <a:lnSpc>
                <a:spcPct val="100000"/>
              </a:lnSpc>
              <a:spcBef>
                <a:spcPts val="0"/>
              </a:spcBef>
            </a:pPr>
            <a:r>
              <a:rPr lang="en-US" dirty="0"/>
              <a:t>Most of decision-making ends up coming along for free</a:t>
            </a:r>
          </a:p>
          <a:p>
            <a:pPr marL="1054100" lvl="1" indent="-457200">
              <a:lnSpc>
                <a:spcPct val="100000"/>
              </a:lnSpc>
              <a:spcBef>
                <a:spcPts val="0"/>
              </a:spcBef>
            </a:pPr>
            <a:r>
              <a:rPr lang="en-US" dirty="0"/>
              <a:t>Can de-emphasize some decision-making not as relevant to effect sizes</a:t>
            </a:r>
          </a:p>
          <a:p>
            <a:pPr marL="1511300" lvl="2" indent="-457200">
              <a:lnSpc>
                <a:spcPct val="100000"/>
              </a:lnSpc>
              <a:spcBef>
                <a:spcPts val="0"/>
              </a:spcBef>
            </a:pPr>
            <a:r>
              <a:rPr lang="en-US" dirty="0"/>
              <a:t>ANOVA tables and omnibus F, post-hoc tests</a:t>
            </a:r>
          </a:p>
          <a:p>
            <a:pPr marL="1511300" lvl="2" indent="-457200">
              <a:lnSpc>
                <a:spcPct val="100000"/>
              </a:lnSpc>
              <a:spcBef>
                <a:spcPts val="0"/>
              </a:spcBef>
            </a:pPr>
            <a:r>
              <a:rPr lang="en-US" dirty="0"/>
              <a:t>Observed/expected calculations in Chi square</a:t>
            </a:r>
          </a:p>
          <a:p>
            <a:pPr marL="1054100" lvl="1" indent="-457200">
              <a:lnSpc>
                <a:spcPct val="100000"/>
              </a:lnSpc>
              <a:spcBef>
                <a:spcPts val="0"/>
              </a:spcBef>
            </a:pPr>
            <a:r>
              <a:rPr lang="en-US" dirty="0"/>
              <a:t>Blend in meta-analysis informally throughout, decreasing time for formal coverage</a:t>
            </a:r>
          </a:p>
          <a:p>
            <a:pPr marL="1054100" lvl="1" indent="-457200">
              <a:lnSpc>
                <a:spcPct val="100000"/>
              </a:lnSpc>
              <a:spcBef>
                <a:spcPts val="0"/>
              </a:spcBef>
            </a:pPr>
            <a:r>
              <a:rPr lang="en-US" dirty="0"/>
              <a:t>Planning for precision is </a:t>
            </a:r>
            <a:r>
              <a:rPr lang="en-US" b="1" dirty="0"/>
              <a:t>easy </a:t>
            </a:r>
            <a:r>
              <a:rPr lang="en-US" dirty="0"/>
              <a:t>and takes much less time to cover than planning for power</a:t>
            </a:r>
          </a:p>
          <a:p>
            <a:pPr marL="1054100" lvl="1" indent="-457200">
              <a:lnSpc>
                <a:spcPct val="100000"/>
              </a:lnSpc>
              <a:spcBef>
                <a:spcPts val="0"/>
              </a:spcBef>
            </a:pPr>
            <a:r>
              <a:rPr lang="en-US" dirty="0"/>
              <a:t>In general, estimation builds more clearly between simple and complex designs</a:t>
            </a:r>
          </a:p>
          <a:p>
            <a:pPr marL="1054100" lvl="1" indent="-457200">
              <a:lnSpc>
                <a:spcPct val="100000"/>
              </a:lnSpc>
              <a:spcBef>
                <a:spcPts val="0"/>
              </a:spcBef>
            </a:pPr>
            <a:endParaRPr lang="en-US" dirty="0"/>
          </a:p>
          <a:p>
            <a:pPr marL="596900" indent="-457200">
              <a:lnSpc>
                <a:spcPct val="100000"/>
              </a:lnSpc>
            </a:pPr>
            <a:r>
              <a:rPr lang="en-US" dirty="0"/>
              <a:t>GAISE has some guidance here as well…</a:t>
            </a:r>
          </a:p>
          <a:p>
            <a:pPr marL="1054100" lvl="1" indent="-457200">
              <a:lnSpc>
                <a:spcPct val="100000"/>
              </a:lnSpc>
              <a:spcBef>
                <a:spcPts val="0"/>
              </a:spcBef>
            </a:pPr>
            <a:endParaRPr lang="en-US" dirty="0"/>
          </a:p>
          <a:p>
            <a:pPr marL="1054100" lvl="1" indent="-457200"/>
            <a:endParaRPr lang="en-US" dirty="0"/>
          </a:p>
          <a:p>
            <a:endParaRPr lang="en-US" dirty="0"/>
          </a:p>
        </p:txBody>
      </p:sp>
    </p:spTree>
    <p:extLst>
      <p:ext uri="{BB962C8B-B14F-4D97-AF65-F5344CB8AC3E}">
        <p14:creationId xmlns:p14="http://schemas.microsoft.com/office/powerpoint/2010/main" val="119385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3"/>
            <a:ext cx="8655018" cy="4555200"/>
          </a:xfrm>
        </p:spPr>
        <p:txBody>
          <a:bodyPr>
            <a:normAutofit lnSpcReduction="10000"/>
          </a:bodyPr>
          <a:lstStyle/>
          <a:p>
            <a:pPr marL="0" lvl="0" indent="0">
              <a:buNone/>
            </a:pPr>
            <a:r>
              <a:rPr lang="en-US" dirty="0"/>
              <a:t>GAISE suggests the </a:t>
            </a:r>
            <a:r>
              <a:rPr lang="en-US" b="1" u="sng" dirty="0"/>
              <a:t>REMOVAL</a:t>
            </a:r>
            <a:r>
              <a:rPr lang="en-US" dirty="0"/>
              <a:t> the following from statistics courses:</a:t>
            </a:r>
          </a:p>
          <a:p>
            <a:pPr lvl="0">
              <a:spcBef>
                <a:spcPts val="1600"/>
              </a:spcBef>
            </a:pPr>
            <a:r>
              <a:rPr lang="en-US" dirty="0"/>
              <a:t>Probability theory</a:t>
            </a:r>
          </a:p>
          <a:p>
            <a:pPr lvl="0"/>
            <a:r>
              <a:rPr lang="en-US" dirty="0"/>
              <a:t>Constructing plots by hand</a:t>
            </a:r>
          </a:p>
          <a:p>
            <a:pPr lvl="0"/>
            <a:r>
              <a:rPr lang="en-US" dirty="0"/>
              <a:t>Basic statistics. Histograms, pie charts, scatterplots, means, and medians* </a:t>
            </a:r>
          </a:p>
          <a:p>
            <a:pPr lvl="0"/>
            <a:r>
              <a:rPr lang="en-US" dirty="0"/>
              <a:t>Drills with z-, t-, </a:t>
            </a:r>
            <a:r>
              <a:rPr lang="en-US" dirty="0" err="1"/>
              <a:t>χ</a:t>
            </a:r>
            <a:r>
              <a:rPr lang="en-US" dirty="0"/>
              <a:t> 2 , and F-tables. </a:t>
            </a:r>
          </a:p>
          <a:p>
            <a:pPr lvl="0"/>
            <a:r>
              <a:rPr lang="en-US" dirty="0"/>
              <a:t>Advanced training on a statistical software program</a:t>
            </a:r>
          </a:p>
          <a:p>
            <a:pPr lvl="0"/>
            <a:endParaRPr lang="en-US" dirty="0"/>
          </a:p>
          <a:p>
            <a:pPr marL="114300" lvl="0" indent="0">
              <a:buNone/>
            </a:pPr>
            <a:endParaRPr lang="en-US" b="1" dirty="0"/>
          </a:p>
          <a:p>
            <a:pPr marL="114300" lvl="0" indent="0">
              <a:buNone/>
            </a:pPr>
            <a:r>
              <a:rPr lang="en-US" b="1" dirty="0"/>
              <a:t>DISCUSS: </a:t>
            </a:r>
            <a:r>
              <a:rPr lang="en-US" dirty="0"/>
              <a:t>How (and what) have we removed or integrated</a:t>
            </a:r>
          </a:p>
          <a:p>
            <a:endParaRPr lang="en-US" dirty="0"/>
          </a:p>
        </p:txBody>
      </p:sp>
    </p:spTree>
    <p:extLst>
      <p:ext uri="{BB962C8B-B14F-4D97-AF65-F5344CB8AC3E}">
        <p14:creationId xmlns:p14="http://schemas.microsoft.com/office/powerpoint/2010/main" val="2218834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Transitional Strategies for the Classroom</a:t>
            </a:r>
          </a:p>
        </p:txBody>
      </p:sp>
      <p:sp>
        <p:nvSpPr>
          <p:cNvPr id="3" name="Text Placeholder 2"/>
          <p:cNvSpPr>
            <a:spLocks noGrp="1"/>
          </p:cNvSpPr>
          <p:nvPr>
            <p:ph type="body" idx="1"/>
          </p:nvPr>
        </p:nvSpPr>
        <p:spPr>
          <a:xfrm>
            <a:off x="311700" y="1536632"/>
            <a:ext cx="8520600" cy="4901489"/>
          </a:xfrm>
        </p:spPr>
        <p:txBody>
          <a:bodyPr>
            <a:normAutofit fontScale="92500" lnSpcReduction="10000"/>
          </a:bodyPr>
          <a:lstStyle/>
          <a:p>
            <a:pPr marL="114300" indent="0">
              <a:buNone/>
            </a:pPr>
            <a:r>
              <a:rPr lang="en-US" dirty="0"/>
              <a:t>What do you tell your students?</a:t>
            </a:r>
          </a:p>
          <a:p>
            <a:r>
              <a:rPr lang="en-US" dirty="0"/>
              <a:t>Nothing: just proceed as if this is what you do</a:t>
            </a:r>
          </a:p>
          <a:p>
            <a:r>
              <a:rPr lang="en-US" dirty="0"/>
              <a:t>Full disclosure:  start with the replication crisis, problems with p-values, etc.</a:t>
            </a:r>
          </a:p>
          <a:p>
            <a:r>
              <a:rPr lang="en-US" dirty="0"/>
              <a:t>Something in the middle?  </a:t>
            </a:r>
          </a:p>
          <a:p>
            <a:pPr marL="114300" indent="0">
              <a:buNone/>
            </a:pPr>
            <a:endParaRPr lang="en-US" dirty="0"/>
          </a:p>
          <a:p>
            <a:pPr marL="114300" indent="0">
              <a:buNone/>
            </a:pPr>
            <a:r>
              <a:rPr lang="en-US" dirty="0"/>
              <a:t>Pros and Cons:</a:t>
            </a:r>
          </a:p>
          <a:p>
            <a:r>
              <a:rPr lang="en-US" dirty="0"/>
              <a:t>Could feel like they are “guinea pigs” if told this is new and experimental?</a:t>
            </a:r>
          </a:p>
          <a:p>
            <a:r>
              <a:rPr lang="en-US" dirty="0"/>
              <a:t>Could learn the new methods well, but be blindsided by traditional methods in the future?</a:t>
            </a:r>
          </a:p>
          <a:p>
            <a:r>
              <a:rPr lang="en-US" dirty="0"/>
              <a:t>Might not care either way? </a:t>
            </a:r>
          </a:p>
          <a:p>
            <a:endParaRPr lang="en-US" dirty="0"/>
          </a:p>
          <a:p>
            <a:pPr marL="114300" indent="0">
              <a:buNone/>
            </a:pPr>
            <a:r>
              <a:rPr lang="en-US" dirty="0"/>
              <a:t>Discuss: Approaches to framing these changes for students</a:t>
            </a:r>
          </a:p>
          <a:p>
            <a:pPr lvl="2"/>
            <a:endParaRPr lang="en-US" dirty="0"/>
          </a:p>
        </p:txBody>
      </p:sp>
    </p:spTree>
    <p:extLst>
      <p:ext uri="{BB962C8B-B14F-4D97-AF65-F5344CB8AC3E}">
        <p14:creationId xmlns:p14="http://schemas.microsoft.com/office/powerpoint/2010/main" val="3077260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66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Assessment</a:t>
            </a:r>
            <a:endParaRPr dirty="0"/>
          </a:p>
        </p:txBody>
      </p:sp>
      <p:sp>
        <p:nvSpPr>
          <p:cNvPr id="190" name="Shape 19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222222"/>
              </a:buClr>
              <a:buSzPts val="1800"/>
              <a:buChar char="●"/>
            </a:pPr>
            <a:r>
              <a:rPr lang="en" dirty="0">
                <a:solidFill>
                  <a:srgbClr val="222222"/>
                </a:solidFill>
              </a:rPr>
              <a:t>As recommended by the GAISE, it is important to assess impact</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APA PASS: Project Assessment gives psychology specific tools</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ARTIST Project: more traditional statistical course content</a:t>
            </a:r>
            <a:endParaRPr lang="en-US" dirty="0">
              <a:solidFill>
                <a:srgbClr val="222222"/>
              </a:solidFill>
            </a:endParaRPr>
          </a:p>
          <a:p>
            <a:pPr marL="596900" lvl="1" indent="0" rtl="0">
              <a:spcBef>
                <a:spcPts val="0"/>
              </a:spcBef>
              <a:spcAft>
                <a:spcPts val="0"/>
              </a:spcAft>
              <a:buClr>
                <a:srgbClr val="222222"/>
              </a:buClr>
              <a:buSzPts val="1400"/>
              <a:buNone/>
            </a:pPr>
            <a:endParaRPr dirty="0">
              <a:solidFill>
                <a:srgbClr val="222222"/>
              </a:solidFill>
            </a:endParaRPr>
          </a:p>
          <a:p>
            <a:pPr marL="457200" lvl="0" indent="-342900" rtl="0">
              <a:spcBef>
                <a:spcPts val="0"/>
              </a:spcBef>
              <a:spcAft>
                <a:spcPts val="0"/>
              </a:spcAft>
              <a:buClr>
                <a:srgbClr val="222222"/>
              </a:buClr>
              <a:buSzPts val="1800"/>
              <a:buChar char="●"/>
            </a:pPr>
            <a:r>
              <a:rPr lang="en" dirty="0">
                <a:solidFill>
                  <a:srgbClr val="222222"/>
                </a:solidFill>
              </a:rPr>
              <a:t>Specific Tools might include: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Research Methods Skills Assessment (Smith &amp; Smith, 2018)...full disclosure, it’s mine!</a:t>
            </a:r>
            <a:endParaRPr dirty="0">
              <a:solidFill>
                <a:srgbClr val="222222"/>
              </a:solidFill>
            </a:endParaRPr>
          </a:p>
          <a:p>
            <a:pPr marL="914400" lvl="1" indent="-317500" rtl="0">
              <a:spcBef>
                <a:spcPts val="0"/>
              </a:spcBef>
              <a:spcAft>
                <a:spcPts val="0"/>
              </a:spcAft>
              <a:buClr>
                <a:srgbClr val="222222"/>
              </a:buClr>
              <a:buSzPts val="1400"/>
              <a:buChar char="○"/>
            </a:pPr>
            <a:r>
              <a:rPr lang="en" dirty="0">
                <a:solidFill>
                  <a:srgbClr val="222222"/>
                </a:solidFill>
              </a:rPr>
              <a:t>Assessing Statistical Literacy, </a:t>
            </a:r>
            <a:r>
              <a:rPr lang="en" sz="1800" dirty="0">
                <a:solidFill>
                  <a:srgbClr val="222222"/>
                </a:solidFill>
              </a:rPr>
              <a:t>(Ronquillo-Adachi &amp; McCormack, 2018)</a:t>
            </a:r>
            <a:endParaRPr sz="1800" dirty="0">
              <a:solidFill>
                <a:srgbClr val="222222"/>
              </a:solidFill>
            </a:endParaRPr>
          </a:p>
          <a:p>
            <a:pPr marL="0" lvl="0" indent="0" rtl="0">
              <a:spcBef>
                <a:spcPts val="0"/>
              </a:spcBef>
              <a:spcAft>
                <a:spcPts val="0"/>
              </a:spcAft>
              <a:buNone/>
            </a:pPr>
            <a:endParaRPr sz="1200" dirty="0">
              <a:solidFill>
                <a:srgbClr val="222222"/>
              </a:solidFill>
            </a:endParaRPr>
          </a:p>
          <a:p>
            <a:pPr marL="0" lvl="0" indent="0" rtl="0">
              <a:spcBef>
                <a:spcPts val="0"/>
              </a:spcBef>
              <a:spcAft>
                <a:spcPts val="0"/>
              </a:spcAft>
              <a:buClr>
                <a:schemeClr val="dk1"/>
              </a:buClr>
              <a:buSzPts val="1100"/>
              <a:buFont typeface="Arial"/>
              <a:buNone/>
            </a:pPr>
            <a:endParaRPr sz="1200" dirty="0">
              <a:solidFill>
                <a:srgbClr val="222222"/>
              </a:solidFill>
            </a:endParaRPr>
          </a:p>
          <a:p>
            <a:pPr marL="0" lvl="0" indent="0">
              <a:spcBef>
                <a:spcPts val="0"/>
              </a:spcBef>
              <a:spcAft>
                <a:spcPts val="1600"/>
              </a:spcAft>
              <a:buNone/>
            </a:pPr>
            <a:endParaRPr dirty="0"/>
          </a:p>
        </p:txBody>
      </p:sp>
    </p:spTree>
    <p:extLst>
      <p:ext uri="{BB962C8B-B14F-4D97-AF65-F5344CB8AC3E}">
        <p14:creationId xmlns:p14="http://schemas.microsoft.com/office/powerpoint/2010/main" val="3674253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a:t>
            </a:r>
          </a:p>
        </p:txBody>
      </p:sp>
      <p:sp>
        <p:nvSpPr>
          <p:cNvPr id="3" name="Text Placeholder 2"/>
          <p:cNvSpPr>
            <a:spLocks noGrp="1"/>
          </p:cNvSpPr>
          <p:nvPr>
            <p:ph type="body" idx="1"/>
          </p:nvPr>
        </p:nvSpPr>
        <p:spPr/>
        <p:txBody>
          <a:bodyPr>
            <a:normAutofit/>
          </a:bodyPr>
          <a:lstStyle/>
          <a:p>
            <a:r>
              <a:rPr lang="en-US" dirty="0"/>
              <a:t>Measures that are reliable and valid and specific to the new statistics are needed</a:t>
            </a:r>
            <a:r>
              <a:rPr lang="mr-IN" dirty="0"/>
              <a:t>…</a:t>
            </a:r>
            <a:endParaRPr lang="en-US" dirty="0"/>
          </a:p>
          <a:p>
            <a:endParaRPr lang="en-US" dirty="0"/>
          </a:p>
          <a:p>
            <a:r>
              <a:rPr lang="en-US" dirty="0"/>
              <a:t>In the meantime, think about how you will assess on assignments and exams:</a:t>
            </a:r>
          </a:p>
          <a:p>
            <a:pPr lvl="1"/>
            <a:r>
              <a:rPr lang="en-US" dirty="0"/>
              <a:t>What are the important outcomes for an assignment and what dictates a “correct” answer?</a:t>
            </a:r>
          </a:p>
          <a:p>
            <a:pPr lvl="1"/>
            <a:r>
              <a:rPr lang="en-US" dirty="0"/>
              <a:t>Example:  If the results of an analysis  between two groups are given with error bars, p-value, and Cohen’s d, what conclusions would you accept as “correct”?  How would you ask the question?</a:t>
            </a:r>
          </a:p>
        </p:txBody>
      </p:sp>
    </p:spTree>
    <p:extLst>
      <p:ext uri="{BB962C8B-B14F-4D97-AF65-F5344CB8AC3E}">
        <p14:creationId xmlns:p14="http://schemas.microsoft.com/office/powerpoint/2010/main" val="12546158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92500" lnSpcReduction="20000"/>
          </a:bodyPr>
          <a:lstStyle/>
          <a:p>
            <a:pPr marL="114300" indent="0">
              <a:buNone/>
            </a:pPr>
            <a:r>
              <a:rPr lang="en-US" b="1" dirty="0"/>
              <a:t>OLD VERSION (testing mechanics/surface knowledge):</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r>
              <a:rPr lang="en-US" b="1" dirty="0"/>
              <a:t>Question:</a:t>
            </a:r>
            <a:r>
              <a:rPr lang="en-US" dirty="0"/>
              <a:t> Are the men and women’s mean scores significantly different? </a:t>
            </a:r>
          </a:p>
          <a:p>
            <a:pPr marL="114300" indent="0">
              <a:buNone/>
            </a:pPr>
            <a:endParaRPr lang="en-US" dirty="0"/>
          </a:p>
          <a:p>
            <a:pPr marL="114300" indent="0">
              <a:buNone/>
            </a:pPr>
            <a:r>
              <a:rPr lang="en-US" b="1" dirty="0"/>
              <a:t>Answer:</a:t>
            </a:r>
            <a:r>
              <a:rPr lang="en-US" dirty="0"/>
              <a:t>  YES</a:t>
            </a:r>
          </a:p>
          <a:p>
            <a:pPr marL="114300" indent="0">
              <a:buNone/>
            </a:pPr>
            <a:endParaRPr lang="en-US" b="1" dirty="0"/>
          </a:p>
          <a:p>
            <a:pPr marL="114300" indent="0">
              <a:buNone/>
            </a:pPr>
            <a:r>
              <a:rPr lang="en-US" b="1" dirty="0"/>
              <a:t>How do you know: </a:t>
            </a:r>
            <a:r>
              <a:rPr lang="en-US" dirty="0"/>
              <a:t>Because 0 is not in the confidence interval/confidence intervals do not overlap/result of t-test has p&lt;.05.</a:t>
            </a:r>
          </a:p>
        </p:txBody>
      </p:sp>
    </p:spTree>
    <p:extLst>
      <p:ext uri="{BB962C8B-B14F-4D97-AF65-F5344CB8AC3E}">
        <p14:creationId xmlns:p14="http://schemas.microsoft.com/office/powerpoint/2010/main" val="34084152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Assessment: Old vs. New</a:t>
            </a:r>
          </a:p>
        </p:txBody>
      </p:sp>
      <p:sp>
        <p:nvSpPr>
          <p:cNvPr id="3" name="Text Placeholder 2"/>
          <p:cNvSpPr>
            <a:spLocks noGrp="1"/>
          </p:cNvSpPr>
          <p:nvPr>
            <p:ph type="body" idx="1"/>
          </p:nvPr>
        </p:nvSpPr>
        <p:spPr/>
        <p:txBody>
          <a:bodyPr>
            <a:normAutofit fontScale="62500" lnSpcReduction="20000"/>
          </a:bodyPr>
          <a:lstStyle/>
          <a:p>
            <a:pPr marL="114300" indent="0">
              <a:buNone/>
            </a:pPr>
            <a:r>
              <a:rPr lang="en-US" b="1" dirty="0"/>
              <a:t>NEW VERSION (tests mechanics/surface knowledge AND conceptual understanding):</a:t>
            </a:r>
          </a:p>
          <a:p>
            <a:pPr marL="114300" indent="0">
              <a:buNone/>
            </a:pPr>
            <a:endParaRPr lang="en-US" dirty="0"/>
          </a:p>
          <a:p>
            <a:pPr marL="114300" indent="0">
              <a:buNone/>
            </a:pPr>
            <a:r>
              <a:rPr lang="en-US" dirty="0"/>
              <a:t>		N	M(SD) 		95% CI</a:t>
            </a:r>
          </a:p>
          <a:p>
            <a:pPr marL="114300" indent="0">
              <a:buNone/>
            </a:pPr>
            <a:r>
              <a:rPr lang="en-US" dirty="0"/>
              <a:t>Men		100	5.00(1.00)	(4.80, 5.20)	</a:t>
            </a:r>
          </a:p>
          <a:p>
            <a:pPr marL="114300" indent="0">
              <a:buNone/>
            </a:pPr>
            <a:r>
              <a:rPr lang="en-US" dirty="0"/>
              <a:t>Women		100	3.00(1.00)	(2.80, 3.20)</a:t>
            </a:r>
          </a:p>
          <a:p>
            <a:pPr marL="114300" indent="0">
              <a:buNone/>
            </a:pPr>
            <a:endParaRPr lang="en-US" dirty="0"/>
          </a:p>
          <a:p>
            <a:pPr marL="114300" indent="0">
              <a:buNone/>
            </a:pPr>
            <a:endParaRPr lang="en-US" dirty="0"/>
          </a:p>
          <a:p>
            <a:pPr marL="114300" indent="0">
              <a:buNone/>
            </a:pPr>
            <a:endParaRPr lang="en-US" dirty="0"/>
          </a:p>
          <a:p>
            <a:pPr marL="114300" indent="0">
              <a:buNone/>
            </a:pPr>
            <a:r>
              <a:rPr lang="en-US" b="1" dirty="0"/>
              <a:t>Question:</a:t>
            </a:r>
            <a:r>
              <a:rPr lang="en-US" dirty="0"/>
              <a:t> </a:t>
            </a:r>
            <a:r>
              <a:rPr lang="en-US" strike="sngStrike" dirty="0">
                <a:solidFill>
                  <a:schemeClr val="tx1">
                    <a:lumMod val="50000"/>
                    <a:lumOff val="50000"/>
                  </a:schemeClr>
                </a:solidFill>
              </a:rPr>
              <a:t>Are the men and women’s mean scores significantly different?</a:t>
            </a:r>
            <a:r>
              <a:rPr lang="en-US" dirty="0"/>
              <a:t> How often and how much do we expect men and women mean scores to differ? </a:t>
            </a:r>
          </a:p>
          <a:p>
            <a:pPr marL="114300" indent="0">
              <a:buNone/>
            </a:pPr>
            <a:endParaRPr lang="en-US" dirty="0"/>
          </a:p>
          <a:p>
            <a:pPr marL="114300" indent="0">
              <a:buNone/>
            </a:pPr>
            <a:r>
              <a:rPr lang="en-US" b="1" dirty="0"/>
              <a:t>Answer:</a:t>
            </a:r>
            <a:r>
              <a:rPr lang="en-US" dirty="0"/>
              <a:t>  We expect men and women to differ most of the time.  The difference between men and women will be about 2 points, which is two times a standard deviation.  On the scale of annoyance, ranging from 1 to 5, a shift in two points indicates a much greater amount of annoyance. From this single study, we can be quite confident that men will be more sustainably more annoying than women in most samples, supporting the claim that girls rule and boys drool.  </a:t>
            </a:r>
          </a:p>
          <a:p>
            <a:pPr marL="114300" indent="0">
              <a:buNone/>
            </a:pPr>
            <a:endParaRPr lang="en-US" b="1" dirty="0"/>
          </a:p>
          <a:p>
            <a:pPr marL="114300" indent="0">
              <a:buNone/>
            </a:pPr>
            <a:r>
              <a:rPr lang="en-US" b="1" dirty="0"/>
              <a:t>How do you know: </a:t>
            </a:r>
            <a:r>
              <a:rPr lang="en-US" strike="sngStrike" dirty="0">
                <a:solidFill>
                  <a:srgbClr val="7F7F7F"/>
                </a:solidFill>
              </a:rPr>
              <a:t>Because 0 is not in the confidence interval/confidence intervals do not overlap/result of t-test has p&lt;.05</a:t>
            </a:r>
            <a:r>
              <a:rPr lang="en-US" dirty="0"/>
              <a:t>. Do you even need to ask this?  It’s already in the answer above!</a:t>
            </a:r>
          </a:p>
        </p:txBody>
      </p:sp>
    </p:spTree>
    <p:extLst>
      <p:ext uri="{BB962C8B-B14F-4D97-AF65-F5344CB8AC3E}">
        <p14:creationId xmlns:p14="http://schemas.microsoft.com/office/powerpoint/2010/main" val="22957286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dirty="0"/>
          </a:p>
        </p:txBody>
      </p:sp>
      <p:sp>
        <p:nvSpPr>
          <p:cNvPr id="3" name="Text Placeholder 2"/>
          <p:cNvSpPr>
            <a:spLocks noGrp="1"/>
          </p:cNvSpPr>
          <p:nvPr>
            <p:ph type="body" idx="1"/>
          </p:nvPr>
        </p:nvSpPr>
        <p:spPr/>
        <p:txBody>
          <a:bodyPr/>
          <a:lstStyle/>
          <a:p>
            <a:pPr marL="114300" indent="0">
              <a:buNone/>
            </a:pPr>
            <a:endParaRPr lang="en-US" dirty="0"/>
          </a:p>
          <a:p>
            <a:pPr marL="114300" indent="0" algn="ctr">
              <a:buNone/>
            </a:pPr>
            <a:r>
              <a:rPr lang="en-US" dirty="0"/>
              <a:t>Do Students Really Get More Conceptual Knowledge from learning the New Statistics?</a:t>
            </a:r>
          </a:p>
        </p:txBody>
      </p:sp>
    </p:spTree>
    <p:extLst>
      <p:ext uri="{BB962C8B-B14F-4D97-AF65-F5344CB8AC3E}">
        <p14:creationId xmlns:p14="http://schemas.microsoft.com/office/powerpoint/2010/main" val="174670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Teaching the New Statistics meet GAISE?</a:t>
            </a:r>
            <a:endParaRPr/>
          </a:p>
        </p:txBody>
      </p:sp>
      <p:sp>
        <p:nvSpPr>
          <p:cNvPr id="85" name="Shape 85"/>
          <p:cNvSpPr txBox="1">
            <a:spLocks noGrp="1"/>
          </p:cNvSpPr>
          <p:nvPr>
            <p:ph type="body" idx="1"/>
          </p:nvPr>
        </p:nvSpPr>
        <p:spPr>
          <a:xfrm>
            <a:off x="311700" y="2044633"/>
            <a:ext cx="8520600" cy="4555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arabicPeriod"/>
            </a:pPr>
            <a:r>
              <a:rPr lang="en" sz="2400" dirty="0"/>
              <a:t>Statistical thinking: problem-solving and decision making</a:t>
            </a:r>
            <a:endParaRPr sz="2400" dirty="0"/>
          </a:p>
          <a:p>
            <a:pPr marL="914400" lvl="1" indent="-317500" rtl="0">
              <a:spcBef>
                <a:spcPts val="0"/>
              </a:spcBef>
              <a:spcAft>
                <a:spcPts val="0"/>
              </a:spcAft>
              <a:buSzPts val="1400"/>
              <a:buAutoNum type="alphaLcPeriod"/>
            </a:pPr>
            <a:r>
              <a:rPr lang="en" sz="1800" dirty="0"/>
              <a:t>The research questions must be reworded:  not is there an effect, but how much and is this meaningful?</a:t>
            </a:r>
            <a:endParaRPr sz="1800" dirty="0"/>
          </a:p>
          <a:p>
            <a:pPr marL="457200" lvl="0" indent="-342900" rtl="0">
              <a:spcBef>
                <a:spcPts val="0"/>
              </a:spcBef>
              <a:spcAft>
                <a:spcPts val="0"/>
              </a:spcAft>
              <a:buSzPts val="1800"/>
              <a:buAutoNum type="arabicPeriod"/>
            </a:pPr>
            <a:r>
              <a:rPr lang="en" sz="1400" dirty="0"/>
              <a:t> </a:t>
            </a:r>
            <a:r>
              <a:rPr lang="en" sz="2400" dirty="0"/>
              <a:t>Focus on conceptual understanding</a:t>
            </a:r>
            <a:endParaRPr sz="2400" dirty="0"/>
          </a:p>
          <a:p>
            <a:pPr marL="914400" lvl="1" indent="-317500" rtl="0">
              <a:spcBef>
                <a:spcPts val="0"/>
              </a:spcBef>
              <a:spcAft>
                <a:spcPts val="0"/>
              </a:spcAft>
              <a:buSzPts val="1400"/>
              <a:buAutoNum type="alphaLcPeriod"/>
            </a:pPr>
            <a:r>
              <a:rPr lang="en" sz="1800" dirty="0"/>
              <a:t>What is a p-value?  How does it work?  What is an effect size?  How is it different from a p-value in terms of context (not computationally...although this can lead to a conversation about computation)</a:t>
            </a:r>
            <a:endParaRPr sz="1800" dirty="0"/>
          </a:p>
          <a:p>
            <a:pPr marL="457200" lvl="0" indent="-342900" rtl="0">
              <a:spcBef>
                <a:spcPts val="0"/>
              </a:spcBef>
              <a:spcAft>
                <a:spcPts val="0"/>
              </a:spcAft>
              <a:buSzPts val="1800"/>
              <a:buAutoNum type="arabicPeriod"/>
            </a:pPr>
            <a:r>
              <a:rPr lang="en" sz="2400" dirty="0"/>
              <a:t>Foster active learning</a:t>
            </a:r>
            <a:endParaRPr sz="2400" dirty="0"/>
          </a:p>
          <a:p>
            <a:pPr marL="914400" lvl="1" indent="-317500" rtl="0">
              <a:spcBef>
                <a:spcPts val="0"/>
              </a:spcBef>
              <a:spcAft>
                <a:spcPts val="0"/>
              </a:spcAft>
              <a:buSzPts val="1400"/>
              <a:buAutoNum type="alphaLcPeriod"/>
            </a:pPr>
            <a:r>
              <a:rPr lang="en" sz="1800" dirty="0"/>
              <a:t>Setting a research question in context and exploring it visually makes the process very active!</a:t>
            </a:r>
            <a:endParaRPr sz="1800" dirty="0"/>
          </a:p>
          <a:p>
            <a:pPr marL="457200" lvl="0" indent="-342900" rtl="0">
              <a:spcBef>
                <a:spcPts val="0"/>
              </a:spcBef>
              <a:spcAft>
                <a:spcPts val="0"/>
              </a:spcAft>
              <a:buSzPts val="1800"/>
              <a:buAutoNum type="arabicPeriod"/>
            </a:pPr>
            <a:r>
              <a:rPr lang="en" sz="2400" dirty="0"/>
              <a:t>Use technology to explore…</a:t>
            </a:r>
            <a:endParaRPr sz="2400" dirty="0"/>
          </a:p>
          <a:p>
            <a:pPr marL="914400" lvl="1" indent="-317500" rtl="0">
              <a:spcBef>
                <a:spcPts val="0"/>
              </a:spcBef>
              <a:spcAft>
                <a:spcPts val="0"/>
              </a:spcAft>
              <a:buSzPts val="1400"/>
              <a:buAutoNum type="alphaLcPeriod"/>
            </a:pPr>
            <a:r>
              <a:rPr lang="en" sz="1800" dirty="0"/>
              <a:t>Lots of great technology for the New Statistics, and we will see some today</a:t>
            </a:r>
            <a:endParaRPr sz="1800" dirty="0"/>
          </a:p>
          <a:p>
            <a:pPr marL="0" lvl="0" indent="0">
              <a:spcBef>
                <a:spcPts val="1600"/>
              </a:spcBef>
              <a:spcAft>
                <a:spcPts val="1600"/>
              </a:spcAft>
              <a:buNone/>
            </a:pPr>
            <a:endParaRPr sz="1400" dirty="0"/>
          </a:p>
        </p:txBody>
      </p:sp>
    </p:spTree>
    <p:extLst>
      <p:ext uri="{BB962C8B-B14F-4D97-AF65-F5344CB8AC3E}">
        <p14:creationId xmlns:p14="http://schemas.microsoft.com/office/powerpoint/2010/main" val="3894074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of Portfolio Outcomes</a:t>
            </a:r>
          </a:p>
        </p:txBody>
      </p:sp>
      <p:sp>
        <p:nvSpPr>
          <p:cNvPr id="3" name="Text Placeholder 2"/>
          <p:cNvSpPr>
            <a:spLocks noGrp="1"/>
          </p:cNvSpPr>
          <p:nvPr>
            <p:ph type="body" idx="1"/>
          </p:nvPr>
        </p:nvSpPr>
        <p:spPr/>
        <p:txBody>
          <a:bodyPr/>
          <a:lstStyle/>
          <a:p>
            <a:r>
              <a:rPr lang="en-US" dirty="0"/>
              <a:t>YES!</a:t>
            </a:r>
          </a:p>
          <a:p>
            <a:r>
              <a:rPr lang="en-US" dirty="0">
                <a:cs typeface="Calibri"/>
              </a:rPr>
              <a:t>Students complete a final portfolio illustrating their ability to analyze data in a variety of ways. </a:t>
            </a:r>
          </a:p>
          <a:p>
            <a:r>
              <a:rPr lang="en-US" dirty="0">
                <a:cs typeface="Calibri"/>
              </a:rPr>
              <a:t>One exhibit utilizes an independent samples t-test</a:t>
            </a:r>
          </a:p>
          <a:p>
            <a:r>
              <a:rPr lang="en-US" dirty="0">
                <a:cs typeface="Calibri"/>
              </a:rPr>
              <a:t>The following two examples are taken from the 'old' and 'new' statistics curriculum.  </a:t>
            </a:r>
          </a:p>
          <a:p>
            <a:r>
              <a:rPr lang="en-US" dirty="0">
                <a:cs typeface="Calibri"/>
              </a:rPr>
              <a:t>The 'old' example is from an A student who scored all points on this exhibit.</a:t>
            </a:r>
          </a:p>
          <a:p>
            <a:r>
              <a:rPr lang="en-US" dirty="0">
                <a:cs typeface="Calibri"/>
              </a:rPr>
              <a:t>The 'new' example is NOT from an A student, but nonetheless illustrates their deep conceptual understanding far beyond that of the first example.</a:t>
            </a:r>
          </a:p>
        </p:txBody>
      </p:sp>
    </p:spTree>
    <p:extLst>
      <p:ext uri="{BB962C8B-B14F-4D97-AF65-F5344CB8AC3E}">
        <p14:creationId xmlns:p14="http://schemas.microsoft.com/office/powerpoint/2010/main" val="14191106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shot of a social media post&#10;&#10;Description generated with very high confidence">
            <a:extLst>
              <a:ext uri="{FF2B5EF4-FFF2-40B4-BE49-F238E27FC236}">
                <a16:creationId xmlns:a16="http://schemas.microsoft.com/office/drawing/2014/main" id="{DDD339F6-34CD-4702-981D-E0AB48D7CD78}"/>
              </a:ext>
            </a:extLst>
          </p:cNvPr>
          <p:cNvPicPr>
            <a:picLocks noGrp="1" noChangeAspect="1"/>
          </p:cNvPicPr>
          <p:nvPr>
            <p:ph idx="1"/>
          </p:nvPr>
        </p:nvPicPr>
        <p:blipFill>
          <a:blip r:embed="rId2"/>
          <a:stretch>
            <a:fillRect/>
          </a:stretch>
        </p:blipFill>
        <p:spPr>
          <a:xfrm>
            <a:off x="2104600" y="762531"/>
            <a:ext cx="4240960" cy="1542167"/>
          </a:xfrm>
          <a:prstGeom prst="rect">
            <a:avLst/>
          </a:prstGeom>
        </p:spPr>
      </p:pic>
      <p:sp>
        <p:nvSpPr>
          <p:cNvPr id="4" name="Text Placeholder 3">
            <a:extLst>
              <a:ext uri="{FF2B5EF4-FFF2-40B4-BE49-F238E27FC236}">
                <a16:creationId xmlns:a16="http://schemas.microsoft.com/office/drawing/2014/main" id="{0110CA21-8F11-4763-9293-43868006B915}"/>
              </a:ext>
            </a:extLst>
          </p:cNvPr>
          <p:cNvSpPr>
            <a:spLocks noGrp="1"/>
          </p:cNvSpPr>
          <p:nvPr>
            <p:ph type="body" sz="half" idx="2"/>
          </p:nvPr>
        </p:nvSpPr>
        <p:spPr>
          <a:xfrm>
            <a:off x="1104295" y="533401"/>
            <a:ext cx="6370988" cy="6054454"/>
          </a:xfrm>
        </p:spPr>
        <p:txBody>
          <a:bodyPr vert="horz" lIns="91440" tIns="45720" rIns="91440" bIns="45720" rtlCol="0" anchor="t">
            <a:normAutofit/>
          </a:bodyPr>
          <a:lstStyle/>
          <a:p>
            <a:r>
              <a:rPr lang="en-US" dirty="0">
                <a:cs typeface="Calibri"/>
              </a:rPr>
              <a:t>OLD:</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The two independent samples analyzed were the scores divided by whether students' GPAS were above or below 2.50 (low v. high). We started by running a power analysis with an alpha level of .05, two-tails, effect size of .50, and power of .80.  The results were that the two groups should include samples sizes of at least 33 and 105. The low GPA group had an average score of M=.53(.18) and the high GPA group had an average of M=.51(.18).  The t-test was not significant, t(27)=.93, p=.35, d=.14.  The results were not significant and accordingly, the effect size was fairly small.  However, it was surprising to see that the students with a slightly lower GPA actually had a slightly higher mean than the students in the high GPA group.</a:t>
            </a:r>
          </a:p>
        </p:txBody>
      </p:sp>
    </p:spTree>
    <p:extLst>
      <p:ext uri="{BB962C8B-B14F-4D97-AF65-F5344CB8AC3E}">
        <p14:creationId xmlns:p14="http://schemas.microsoft.com/office/powerpoint/2010/main" val="24457281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72C0-6F44-4D65-ABC5-6703B923A561}"/>
              </a:ext>
            </a:extLst>
          </p:cNvPr>
          <p:cNvSpPr>
            <a:spLocks noGrp="1"/>
          </p:cNvSpPr>
          <p:nvPr>
            <p:ph type="title"/>
          </p:nvPr>
        </p:nvSpPr>
        <p:spPr>
          <a:xfrm>
            <a:off x="283593" y="250107"/>
            <a:ext cx="1761946" cy="477299"/>
          </a:xfrm>
        </p:spPr>
        <p:txBody>
          <a:bodyPr>
            <a:noAutofit/>
          </a:bodyPr>
          <a:lstStyle/>
          <a:p>
            <a:r>
              <a:rPr lang="en-US" sz="3600" dirty="0">
                <a:cs typeface="Calibri Light"/>
              </a:rPr>
              <a:t>New</a:t>
            </a:r>
            <a:endParaRPr lang="en-US" sz="3600">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A9881DDC-401B-4EAB-9CB4-AC9A0FB6640A}"/>
              </a:ext>
            </a:extLst>
          </p:cNvPr>
          <p:cNvPicPr>
            <a:picLocks noGrp="1" noChangeAspect="1"/>
          </p:cNvPicPr>
          <p:nvPr>
            <p:ph idx="1"/>
          </p:nvPr>
        </p:nvPicPr>
        <p:blipFill>
          <a:blip r:embed="rId2"/>
          <a:stretch>
            <a:fillRect/>
          </a:stretch>
        </p:blipFill>
        <p:spPr>
          <a:xfrm>
            <a:off x="1754040" y="962984"/>
            <a:ext cx="5305242" cy="4351338"/>
          </a:xfrm>
          <a:prstGeom prst="rect">
            <a:avLst/>
          </a:prstGeom>
        </p:spPr>
      </p:pic>
    </p:spTree>
    <p:extLst>
      <p:ext uri="{BB962C8B-B14F-4D97-AF65-F5344CB8AC3E}">
        <p14:creationId xmlns:p14="http://schemas.microsoft.com/office/powerpoint/2010/main" val="84198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321946B-0208-4C26-96CD-F3C1B5777561}"/>
              </a:ext>
            </a:extLst>
          </p:cNvPr>
          <p:cNvSpPr txBox="1"/>
          <p:nvPr/>
        </p:nvSpPr>
        <p:spPr>
          <a:xfrm>
            <a:off x="94891" y="619663"/>
            <a:ext cx="8968596" cy="5940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We conducted an independent samples t-test to determine the size of the difference between both the psych up and the general admit group.  The purpose for doing this test is to help compare the means of the two groups.  This graph above shows the group descriptive between the general admit and the psych up student.  The error bar graph above compares the means of both groups in order to determine whether there is statistical evidence that the associated population means are significantly different.  </a:t>
            </a:r>
          </a:p>
          <a:p>
            <a:endParaRPr lang="en-US" sz="2000" dirty="0">
              <a:cs typeface="Calibri"/>
            </a:endParaRPr>
          </a:p>
          <a:p>
            <a:r>
              <a:rPr lang="en-US" sz="2000" dirty="0">
                <a:cs typeface="Calibri"/>
              </a:rPr>
              <a:t>The psych up student show a high PGD, which is good because their test score is low, but they show a high PDG (effort).  The general admit mean score is M=5.97, and it shows a confidence interval that tells us about future data and will have an average score in this ranges. The CI is displayed in the graph by the two bars extending from the mean score.  The </a:t>
            </a:r>
            <a:r>
              <a:rPr lang="en-US" sz="2000" dirty="0" err="1">
                <a:cs typeface="Calibri"/>
              </a:rPr>
              <a:t>pych</a:t>
            </a:r>
            <a:r>
              <a:rPr lang="en-US" sz="2000" dirty="0">
                <a:cs typeface="Calibri"/>
              </a:rPr>
              <a:t> up student however mean scores is 6.88 and it has a confidence interval which is an error bar that spreads above and below the dot.  The two groups do not overlap because they are far apart.  The t-test results was t(229)=-3.73, p&lt;.001, d=-.99. The effect size of d=.99 indicates that in terms of letter grade its one letter grade.  based on the data it seems that the size of the difference between the two groups suggest that the Psych-up students have a high PGD that will help them be successful. </a:t>
            </a:r>
          </a:p>
        </p:txBody>
      </p:sp>
    </p:spTree>
    <p:extLst>
      <p:ext uri="{BB962C8B-B14F-4D97-AF65-F5344CB8AC3E}">
        <p14:creationId xmlns:p14="http://schemas.microsoft.com/office/powerpoint/2010/main" val="17614741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1" y="1"/>
            <a:ext cx="8836024" cy="886408"/>
          </a:xfrm>
        </p:spPr>
        <p:txBody>
          <a:bodyPr>
            <a:normAutofit/>
          </a:bodyPr>
          <a:lstStyle/>
          <a:p>
            <a:r>
              <a:rPr lang="en-US" sz="4000" dirty="0"/>
              <a:t>What software to use?</a:t>
            </a:r>
          </a:p>
        </p:txBody>
      </p:sp>
      <p:graphicFrame>
        <p:nvGraphicFramePr>
          <p:cNvPr id="5" name="Table 4"/>
          <p:cNvGraphicFramePr>
            <a:graphicFrameLocks noGrp="1"/>
          </p:cNvGraphicFramePr>
          <p:nvPr>
            <p:extLst>
              <p:ext uri="{D42A27DB-BD31-4B8C-83A1-F6EECF244321}">
                <p14:modId xmlns:p14="http://schemas.microsoft.com/office/powerpoint/2010/main" val="180895235"/>
              </p:ext>
            </p:extLst>
          </p:nvPr>
        </p:nvGraphicFramePr>
        <p:xfrm>
          <a:off x="128556" y="786598"/>
          <a:ext cx="8836024" cy="4511040"/>
        </p:xfrm>
        <a:graphic>
          <a:graphicData uri="http://schemas.openxmlformats.org/drawingml/2006/table">
            <a:tbl>
              <a:tblPr firstRow="1" bandRow="1">
                <a:tableStyleId>{5C22544A-7EE6-4342-B048-85BDC9FD1C3A}</a:tableStyleId>
              </a:tblPr>
              <a:tblGrid>
                <a:gridCol w="2420269">
                  <a:extLst>
                    <a:ext uri="{9D8B030D-6E8A-4147-A177-3AD203B41FA5}">
                      <a16:colId xmlns:a16="http://schemas.microsoft.com/office/drawing/2014/main" val="341944180"/>
                    </a:ext>
                  </a:extLst>
                </a:gridCol>
                <a:gridCol w="1578920">
                  <a:extLst>
                    <a:ext uri="{9D8B030D-6E8A-4147-A177-3AD203B41FA5}">
                      <a16:colId xmlns:a16="http://schemas.microsoft.com/office/drawing/2014/main" val="1415267809"/>
                    </a:ext>
                  </a:extLst>
                </a:gridCol>
                <a:gridCol w="1590040">
                  <a:extLst>
                    <a:ext uri="{9D8B030D-6E8A-4147-A177-3AD203B41FA5}">
                      <a16:colId xmlns:a16="http://schemas.microsoft.com/office/drawing/2014/main" val="2705978957"/>
                    </a:ext>
                  </a:extLst>
                </a:gridCol>
                <a:gridCol w="1534444">
                  <a:extLst>
                    <a:ext uri="{9D8B030D-6E8A-4147-A177-3AD203B41FA5}">
                      <a16:colId xmlns:a16="http://schemas.microsoft.com/office/drawing/2014/main" val="1609170731"/>
                    </a:ext>
                  </a:extLst>
                </a:gridCol>
                <a:gridCol w="1712351">
                  <a:extLst>
                    <a:ext uri="{9D8B030D-6E8A-4147-A177-3AD203B41FA5}">
                      <a16:colId xmlns:a16="http://schemas.microsoft.com/office/drawing/2014/main" val="1304110202"/>
                    </a:ext>
                  </a:extLst>
                </a:gridCol>
              </a:tblGrid>
              <a:tr h="370840">
                <a:tc>
                  <a:txBody>
                    <a:bodyPr/>
                    <a:lstStyle/>
                    <a:p>
                      <a:r>
                        <a:rPr lang="en-US" dirty="0"/>
                        <a:t>Package</a:t>
                      </a:r>
                    </a:p>
                  </a:txBody>
                  <a:tcPr/>
                </a:tc>
                <a:tc>
                  <a:txBody>
                    <a:bodyPr/>
                    <a:lstStyle/>
                    <a:p>
                      <a:r>
                        <a:rPr lang="en-US" dirty="0"/>
                        <a:t>Effect Sizes and CIs</a:t>
                      </a:r>
                    </a:p>
                  </a:txBody>
                  <a:tcPr/>
                </a:tc>
                <a:tc>
                  <a:txBody>
                    <a:bodyPr/>
                    <a:lstStyle/>
                    <a:p>
                      <a:r>
                        <a:rPr lang="en-US" i="1" dirty="0"/>
                        <a:t>d</a:t>
                      </a:r>
                      <a:r>
                        <a:rPr lang="en-US" baseline="0" dirty="0"/>
                        <a:t> and CI</a:t>
                      </a:r>
                      <a:endParaRPr lang="en-US" dirty="0"/>
                    </a:p>
                  </a:txBody>
                  <a:tcPr/>
                </a:tc>
                <a:tc>
                  <a:txBody>
                    <a:bodyPr/>
                    <a:lstStyle/>
                    <a:p>
                      <a:r>
                        <a:rPr lang="en-US" dirty="0"/>
                        <a:t>Good figures</a:t>
                      </a:r>
                    </a:p>
                  </a:txBody>
                  <a:tcPr/>
                </a:tc>
                <a:tc>
                  <a:txBody>
                    <a:bodyPr/>
                    <a:lstStyle/>
                    <a:p>
                      <a:r>
                        <a:rPr lang="en-US" dirty="0"/>
                        <a:t>Data management</a:t>
                      </a:r>
                    </a:p>
                  </a:txBody>
                  <a:tcPr/>
                </a:tc>
                <a:extLst>
                  <a:ext uri="{0D108BD9-81ED-4DB2-BD59-A6C34878D82A}">
                    <a16:rowId xmlns:a16="http://schemas.microsoft.com/office/drawing/2014/main" val="4091155593"/>
                  </a:ext>
                </a:extLst>
              </a:tr>
              <a:tr h="370840">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Sometimes</a:t>
                      </a:r>
                      <a:endParaRPr lang="en-US" dirty="0">
                        <a:latin typeface="+mn-lt"/>
                      </a:endParaRPr>
                    </a:p>
                  </a:txBody>
                  <a:tcPr/>
                </a:tc>
                <a:tc>
                  <a:txBody>
                    <a:bodyPr/>
                    <a:lstStyle/>
                    <a:p>
                      <a:pPr algn="ct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extLst>
                  <a:ext uri="{0D108BD9-81ED-4DB2-BD59-A6C34878D82A}">
                    <a16:rowId xmlns:a16="http://schemas.microsoft.com/office/drawing/2014/main" val="1067208772"/>
                  </a:ext>
                </a:extLst>
              </a:tr>
              <a:tr h="370840">
                <a:tc>
                  <a:txBody>
                    <a:bodyPr/>
                    <a:lstStyle/>
                    <a:p>
                      <a:r>
                        <a:rPr lang="en-US" dirty="0"/>
                        <a:t>ESCI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extLst>
                  <a:ext uri="{0D108BD9-81ED-4DB2-BD59-A6C34878D82A}">
                    <a16:rowId xmlns:a16="http://schemas.microsoft.com/office/drawing/2014/main" val="198558422"/>
                  </a:ext>
                </a:extLst>
              </a:tr>
              <a:tr h="370840">
                <a:tc>
                  <a:txBody>
                    <a:bodyPr/>
                    <a:lstStyle/>
                    <a:p>
                      <a:r>
                        <a:rPr lang="en-US" dirty="0"/>
                        <a:t>JASP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1858463781"/>
                  </a:ext>
                </a:extLst>
              </a:tr>
              <a:tr h="370840">
                <a:tc>
                  <a:txBody>
                    <a:bodyPr/>
                    <a:lstStyle/>
                    <a:p>
                      <a:r>
                        <a:rPr lang="en-US" dirty="0"/>
                        <a:t>JAMOVI</a:t>
                      </a:r>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module</a:t>
                      </a:r>
                    </a:p>
                  </a:txBody>
                  <a:tcPr/>
                </a:tc>
                <a:tc>
                  <a:txBody>
                    <a:bodyPr/>
                    <a:lstStyle/>
                    <a:p>
                      <a:pPr algn="ctr"/>
                      <a:r>
                        <a:rPr lang="en-US" dirty="0"/>
                        <a:t>With module*</a:t>
                      </a: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304923355"/>
                  </a:ext>
                </a:extLst>
              </a:tr>
              <a:tr h="370840">
                <a:tc>
                  <a:txBody>
                    <a:bodyPr/>
                    <a:lstStyle/>
                    <a:p>
                      <a:r>
                        <a:rPr lang="en-US" dirty="0" err="1"/>
                        <a:t>multicon</a:t>
                      </a:r>
                      <a:r>
                        <a:rPr lang="en-US" baseline="0" dirty="0"/>
                        <a:t> package in R</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algn="ctr"/>
                      <a:r>
                        <a:rPr lang="en-US" dirty="0"/>
                        <a:t>With MBESS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p>
                      <a:pPr algn="ctr"/>
                      <a:endParaRPr lang="en-US" dirty="0"/>
                    </a:p>
                  </a:txBody>
                  <a:tcPr/>
                </a:tc>
                <a:extLst>
                  <a:ext uri="{0D108BD9-81ED-4DB2-BD59-A6C34878D82A}">
                    <a16:rowId xmlns:a16="http://schemas.microsoft.com/office/drawing/2014/main" val="3018902543"/>
                  </a:ext>
                </a:extLst>
              </a:tr>
              <a:tr h="370840">
                <a:tc>
                  <a:txBody>
                    <a:bodyPr/>
                    <a:lstStyle/>
                    <a:p>
                      <a:r>
                        <a:rPr lang="en-US" dirty="0"/>
                        <a:t>estimationstats.com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3771775056"/>
                  </a:ext>
                </a:extLst>
              </a:tr>
              <a:tr h="370840">
                <a:tc>
                  <a:txBody>
                    <a:bodyPr/>
                    <a:lstStyle/>
                    <a:p>
                      <a:r>
                        <a:rPr lang="en-US" b="1" dirty="0"/>
                        <a:t>Bayesian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mn-lt"/>
                      </a:endParaRPr>
                    </a:p>
                  </a:txBody>
                  <a:tcPr/>
                </a:tc>
                <a:tc>
                  <a:txBody>
                    <a:bodyPr/>
                    <a:lstStyle/>
                    <a:p>
                      <a:pPr algn="ctr"/>
                      <a:endParaRPr lang="en-US" dirty="0"/>
                    </a:p>
                  </a:txBody>
                  <a:tcPr/>
                </a:tc>
                <a:extLst>
                  <a:ext uri="{0D108BD9-81ED-4DB2-BD59-A6C34878D82A}">
                    <a16:rowId xmlns:a16="http://schemas.microsoft.com/office/drawing/2014/main" val="2341742567"/>
                  </a:ext>
                </a:extLst>
              </a:tr>
              <a:tr h="370840">
                <a:tc>
                  <a:txBody>
                    <a:bodyPr/>
                    <a:lstStyle/>
                    <a:p>
                      <a:r>
                        <a:rPr lang="en-US" dirty="0">
                          <a:hlinkClick r:id="rId2"/>
                        </a:rPr>
                        <a:t>BEST</a:t>
                      </a:r>
                      <a:r>
                        <a:rPr lang="en-US" dirty="0"/>
                        <a:t> (</a:t>
                      </a:r>
                      <a:r>
                        <a:rPr lang="en-US" dirty="0" err="1"/>
                        <a:t>webapp</a:t>
                      </a:r>
                      <a:r>
                        <a:rPr lang="en-US" baseline="0" dirty="0"/>
                        <a:t> or scripts for R, JAGS, and </a:t>
                      </a:r>
                      <a:r>
                        <a:rPr lang="en-US" baseline="0" dirty="0" err="1"/>
                        <a:t>rjags</a:t>
                      </a:r>
                      <a:r>
                        <a:rPr lang="en-US" baseline="0" dirty="0"/>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r>
                        <a:rPr lang="en-US" dirty="0">
                          <a:latin typeface="+mn-lt"/>
                          <a:ea typeface="Segoe UI Symbol" panose="020B0502040204020203" pitchFamily="34" charset="0"/>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latin typeface="+mn-lt"/>
                      </a:endParaRPr>
                    </a:p>
                  </a:txBody>
                  <a:tcPr/>
                </a:tc>
                <a:tc>
                  <a:txBody>
                    <a:bodyPr/>
                    <a:lstStyle/>
                    <a:p>
                      <a:pPr algn="ctr"/>
                      <a:r>
                        <a:rPr lang="en-US" dirty="0"/>
                        <a:t>Yes, in R</a:t>
                      </a:r>
                    </a:p>
                  </a:txBody>
                  <a:tcPr/>
                </a:tc>
                <a:extLst>
                  <a:ext uri="{0D108BD9-81ED-4DB2-BD59-A6C34878D82A}">
                    <a16:rowId xmlns:a16="http://schemas.microsoft.com/office/drawing/2014/main" val="1197656433"/>
                  </a:ext>
                </a:extLst>
              </a:tr>
              <a:tr h="316487">
                <a:tc>
                  <a:txBody>
                    <a:bodyPr/>
                    <a:lstStyle/>
                    <a:p>
                      <a:r>
                        <a:rPr lang="en-US" dirty="0"/>
                        <a:t>SPSS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a:t>
                      </a:r>
                      <a:endParaRPr lang="en-US" dirty="0"/>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mn-lt"/>
                          <a:ea typeface="Segoe UI Symbol" panose="020B0502040204020203" pitchFamily="34" charset="0"/>
                        </a:rPr>
                        <a:t>Meh</a:t>
                      </a:r>
                      <a:endParaRPr lang="en-US" dirty="0">
                        <a:latin typeface="+mn-lt"/>
                      </a:endParaRPr>
                    </a:p>
                  </a:txBody>
                  <a:tcPr/>
                </a:tc>
                <a:tc>
                  <a:txBody>
                    <a:bodyPr/>
                    <a:lstStyle/>
                    <a:p>
                      <a:pPr algn="ctr"/>
                      <a:r>
                        <a:rPr lang="en-US" dirty="0">
                          <a:latin typeface="+mn-lt"/>
                          <a:ea typeface="Segoe UI Symbol" panose="020B0502040204020203" pitchFamily="34" charset="0"/>
                        </a:rPr>
                        <a:t>✔</a:t>
                      </a:r>
                      <a:endParaRPr lang="en-US" dirty="0"/>
                    </a:p>
                  </a:txBody>
                  <a:tcPr/>
                </a:tc>
                <a:extLst>
                  <a:ext uri="{0D108BD9-81ED-4DB2-BD59-A6C34878D82A}">
                    <a16:rowId xmlns:a16="http://schemas.microsoft.com/office/drawing/2014/main" val="4129306546"/>
                  </a:ext>
                </a:extLst>
              </a:tr>
            </a:tbl>
          </a:graphicData>
        </a:graphic>
      </p:graphicFrame>
      <p:sp>
        <p:nvSpPr>
          <p:cNvPr id="6" name="TextBox 5"/>
          <p:cNvSpPr txBox="1"/>
          <p:nvPr/>
        </p:nvSpPr>
        <p:spPr>
          <a:xfrm>
            <a:off x="361822" y="5484070"/>
            <a:ext cx="7052187" cy="1200329"/>
          </a:xfrm>
          <a:prstGeom prst="rect">
            <a:avLst/>
          </a:prstGeom>
          <a:noFill/>
        </p:spPr>
        <p:txBody>
          <a:bodyPr wrap="none" rtlCol="0">
            <a:spAutoFit/>
          </a:bodyPr>
          <a:lstStyle/>
          <a:p>
            <a:r>
              <a:rPr lang="en-US" sz="2400" dirty="0"/>
              <a:t>No perfect options, but:</a:t>
            </a:r>
          </a:p>
          <a:p>
            <a:r>
              <a:rPr lang="en-US" sz="2400" dirty="0"/>
              <a:t>	ESCI does everything but good data management</a:t>
            </a:r>
          </a:p>
          <a:p>
            <a:r>
              <a:rPr lang="en-US" sz="2400" dirty="0"/>
              <a:t>	</a:t>
            </a:r>
            <a:r>
              <a:rPr lang="en-US" sz="2400" dirty="0" err="1"/>
              <a:t>Jamovi</a:t>
            </a:r>
            <a:r>
              <a:rPr lang="en-US" sz="2400" dirty="0"/>
              <a:t> is getting there; module will keep improving</a:t>
            </a:r>
          </a:p>
        </p:txBody>
      </p:sp>
    </p:spTree>
    <p:extLst>
      <p:ext uri="{BB962C8B-B14F-4D97-AF65-F5344CB8AC3E}">
        <p14:creationId xmlns:p14="http://schemas.microsoft.com/office/powerpoint/2010/main" val="12143481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Beneficial Side Effects</a:t>
            </a:r>
          </a:p>
        </p:txBody>
      </p:sp>
      <p:sp>
        <p:nvSpPr>
          <p:cNvPr id="3" name="Text Placeholder 2"/>
          <p:cNvSpPr>
            <a:spLocks noGrp="1"/>
          </p:cNvSpPr>
          <p:nvPr>
            <p:ph type="body" idx="1"/>
          </p:nvPr>
        </p:nvSpPr>
        <p:spPr/>
        <p:txBody>
          <a:bodyPr/>
          <a:lstStyle/>
          <a:p>
            <a:r>
              <a:rPr lang="en-US" dirty="0"/>
              <a:t>Not only does conceptual understanding increase, but other non-cognitive factors are positively affected as well.</a:t>
            </a:r>
          </a:p>
        </p:txBody>
      </p:sp>
    </p:spTree>
    <p:extLst>
      <p:ext uri="{BB962C8B-B14F-4D97-AF65-F5344CB8AC3E}">
        <p14:creationId xmlns:p14="http://schemas.microsoft.com/office/powerpoint/2010/main" val="2071009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3901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Cycle of Statistics Apprehensions</a:t>
            </a:r>
            <a:endParaRPr/>
          </a:p>
        </p:txBody>
      </p:sp>
      <p:pic>
        <p:nvPicPr>
          <p:cNvPr id="148" name="Shape 148"/>
          <p:cNvPicPr preferRelativeResize="0"/>
          <p:nvPr/>
        </p:nvPicPr>
        <p:blipFill rotWithShape="1">
          <a:blip r:embed="rId3">
            <a:alphaModFix/>
          </a:blip>
          <a:srcRect/>
          <a:stretch/>
        </p:blipFill>
        <p:spPr>
          <a:xfrm>
            <a:off x="6455700" y="4184401"/>
            <a:ext cx="1562100" cy="2197100"/>
          </a:xfrm>
          <a:prstGeom prst="rect">
            <a:avLst/>
          </a:prstGeom>
          <a:noFill/>
          <a:ln>
            <a:noFill/>
          </a:ln>
        </p:spPr>
      </p:pic>
      <p:sp>
        <p:nvSpPr>
          <p:cNvPr id="149" name="Shape 149"/>
          <p:cNvSpPr/>
          <p:nvPr/>
        </p:nvSpPr>
        <p:spPr>
          <a:xfrm>
            <a:off x="6912900" y="2616933"/>
            <a:ext cx="2087700" cy="1287600"/>
          </a:xfrm>
          <a:prstGeom prst="cloudCallout">
            <a:avLst>
              <a:gd name="adj1" fmla="val -29529"/>
              <a:gd name="adj2" fmla="val 9577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Arial"/>
                <a:ea typeface="Arial"/>
                <a:cs typeface="Arial"/>
                <a:sym typeface="Arial"/>
              </a:rPr>
              <a:t>Directions: Read each question carefully...</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Shape 150"/>
          <p:cNvSpPr/>
          <p:nvPr/>
        </p:nvSpPr>
        <p:spPr>
          <a:xfrm>
            <a:off x="5384875" y="1650667"/>
            <a:ext cx="2087700" cy="1528800"/>
          </a:xfrm>
          <a:prstGeom prst="cloudCallout">
            <a:avLst>
              <a:gd name="adj1" fmla="val 40782"/>
              <a:gd name="adj2" fmla="val 81742"/>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I’m not so good at this…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1" name="Shape 151"/>
          <p:cNvPicPr preferRelativeResize="0"/>
          <p:nvPr/>
        </p:nvPicPr>
        <p:blipFill rotWithShape="1">
          <a:blip r:embed="rId4">
            <a:alphaModFix/>
          </a:blip>
          <a:srcRect/>
          <a:stretch/>
        </p:blipFill>
        <p:spPr>
          <a:xfrm>
            <a:off x="6150901" y="2554433"/>
            <a:ext cx="466249" cy="542700"/>
          </a:xfrm>
          <a:prstGeom prst="rect">
            <a:avLst/>
          </a:prstGeom>
          <a:noFill/>
          <a:ln>
            <a:noFill/>
          </a:ln>
        </p:spPr>
      </p:pic>
      <p:cxnSp>
        <p:nvCxnSpPr>
          <p:cNvPr id="152" name="Shape 152"/>
          <p:cNvCxnSpPr/>
          <p:nvPr/>
        </p:nvCxnSpPr>
        <p:spPr>
          <a:xfrm>
            <a:off x="7580300" y="2845100"/>
            <a:ext cx="861900" cy="842800"/>
          </a:xfrm>
          <a:prstGeom prst="straightConnector1">
            <a:avLst/>
          </a:prstGeom>
          <a:noFill/>
          <a:ln w="38100" cap="flat" cmpd="sng">
            <a:solidFill>
              <a:srgbClr val="FF0000"/>
            </a:solidFill>
            <a:prstDash val="solid"/>
            <a:round/>
            <a:headEnd type="none" w="sm" len="sm"/>
            <a:tailEnd type="none" w="sm" len="sm"/>
          </a:ln>
        </p:spPr>
      </p:cxnSp>
      <p:cxnSp>
        <p:nvCxnSpPr>
          <p:cNvPr id="153" name="Shape 153"/>
          <p:cNvCxnSpPr/>
          <p:nvPr/>
        </p:nvCxnSpPr>
        <p:spPr>
          <a:xfrm flipH="1">
            <a:off x="7734000" y="2825933"/>
            <a:ext cx="646500" cy="919600"/>
          </a:xfrm>
          <a:prstGeom prst="straightConnector1">
            <a:avLst/>
          </a:prstGeom>
          <a:noFill/>
          <a:ln w="38100" cap="flat" cmpd="sng">
            <a:solidFill>
              <a:srgbClr val="FF0000"/>
            </a:solidFill>
            <a:prstDash val="solid"/>
            <a:round/>
            <a:headEnd type="none" w="sm" len="sm"/>
            <a:tailEnd type="none" w="sm" len="sm"/>
          </a:ln>
        </p:spPr>
      </p:cxnSp>
      <p:sp>
        <p:nvSpPr>
          <p:cNvPr id="154" name="Shape 154"/>
          <p:cNvSpPr/>
          <p:nvPr/>
        </p:nvSpPr>
        <p:spPr>
          <a:xfrm>
            <a:off x="166175" y="31987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Performance</a:t>
            </a:r>
            <a:endParaRPr/>
          </a:p>
        </p:txBody>
      </p:sp>
      <p:sp>
        <p:nvSpPr>
          <p:cNvPr id="155" name="Shape 155"/>
          <p:cNvSpPr/>
          <p:nvPr/>
        </p:nvSpPr>
        <p:spPr>
          <a:xfrm>
            <a:off x="1601825" y="1892067"/>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Beliefs about Ability</a:t>
            </a:r>
            <a:endParaRPr/>
          </a:p>
        </p:txBody>
      </p:sp>
      <p:sp>
        <p:nvSpPr>
          <p:cNvPr id="156" name="Shape 156"/>
          <p:cNvSpPr/>
          <p:nvPr/>
        </p:nvSpPr>
        <p:spPr>
          <a:xfrm>
            <a:off x="3143150" y="3300333"/>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Interest &amp; Value; Difficulty; Anxiety</a:t>
            </a:r>
            <a:endParaRPr/>
          </a:p>
        </p:txBody>
      </p:sp>
      <p:sp>
        <p:nvSpPr>
          <p:cNvPr id="157" name="Shape 157"/>
          <p:cNvSpPr/>
          <p:nvPr/>
        </p:nvSpPr>
        <p:spPr>
          <a:xfrm>
            <a:off x="1678025" y="4700051"/>
            <a:ext cx="1562100" cy="84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t>Effort &amp; Engagement</a:t>
            </a:r>
            <a:endParaRPr/>
          </a:p>
        </p:txBody>
      </p:sp>
      <p:sp>
        <p:nvSpPr>
          <p:cNvPr id="158" name="Shape 158"/>
          <p:cNvSpPr/>
          <p:nvPr/>
        </p:nvSpPr>
        <p:spPr>
          <a:xfrm rot="5400000">
            <a:off x="3362500" y="23140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727050" y="2218633"/>
            <a:ext cx="646500" cy="7636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rot="10800000">
            <a:off x="3470250" y="4555433"/>
            <a:ext cx="646500" cy="763600"/>
          </a:xfrm>
          <a:prstGeom prst="bentArrow">
            <a:avLst>
              <a:gd name="adj1" fmla="val 25000"/>
              <a:gd name="adj2" fmla="val 24094"/>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rot="-5400000">
            <a:off x="619300" y="4549283"/>
            <a:ext cx="862000" cy="5727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1417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fade">
                                      <p:cBhvr>
                                        <p:cTn id="35" dur="1000"/>
                                        <p:tgtEl>
                                          <p:spTgt spid="15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4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2"/>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85367"/>
            <a:ext cx="8520600" cy="763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Mindset?</a:t>
            </a:r>
            <a:endParaRPr/>
          </a:p>
        </p:txBody>
      </p:sp>
      <p:sp>
        <p:nvSpPr>
          <p:cNvPr id="129" name="Shape 129"/>
          <p:cNvSpPr txBox="1">
            <a:spLocks noGrp="1"/>
          </p:cNvSpPr>
          <p:nvPr>
            <p:ph type="body" idx="1"/>
          </p:nvPr>
        </p:nvSpPr>
        <p:spPr>
          <a:xfrm>
            <a:off x="311700" y="825433"/>
            <a:ext cx="8520600" cy="5917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en" b="1">
                <a:solidFill>
                  <a:srgbClr val="000000"/>
                </a:solidFill>
              </a:rPr>
              <a:t>Beliefs about where intelligence comes from (Dweck, 2006)</a:t>
            </a:r>
            <a:endParaRPr b="1">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FIXED MINDSET</a:t>
            </a:r>
            <a:r>
              <a:rPr lang="en">
                <a:solidFill>
                  <a:srgbClr val="000000"/>
                </a:solidFill>
              </a:rPr>
              <a:t>:  Individuals who believe that intelligence is a static &amp; innate</a:t>
            </a:r>
            <a:endParaRPr>
              <a:solidFill>
                <a:srgbClr val="000000"/>
              </a:solidFill>
            </a:endParaRPr>
          </a:p>
          <a:p>
            <a:pPr marL="0" lvl="0" indent="0" rtl="0">
              <a:spcBef>
                <a:spcPts val="0"/>
              </a:spcBef>
              <a:spcAft>
                <a:spcPts val="0"/>
              </a:spcAft>
              <a:buNone/>
            </a:pPr>
            <a:endParaRPr b="1" u="sng">
              <a:solidFill>
                <a:srgbClr val="000000"/>
              </a:solidFill>
            </a:endParaRPr>
          </a:p>
          <a:p>
            <a:pPr marL="0" lvl="0" indent="0" rtl="0">
              <a:spcBef>
                <a:spcPts val="0"/>
              </a:spcBef>
              <a:spcAft>
                <a:spcPts val="0"/>
              </a:spcAft>
              <a:buNone/>
            </a:pPr>
            <a:r>
              <a:rPr lang="en" b="1" u="sng">
                <a:solidFill>
                  <a:srgbClr val="000000"/>
                </a:solidFill>
              </a:rPr>
              <a:t>GROWTH MINDSET:</a:t>
            </a:r>
            <a:r>
              <a:rPr lang="en">
                <a:solidFill>
                  <a:srgbClr val="000000"/>
                </a:solidFill>
              </a:rPr>
              <a:t> Individuals who believe that intelligence is malleable and can be changed overtime with effort and careful incorporation of feedback into one’s behaviors.</a:t>
            </a:r>
            <a:endParaRPr>
              <a:solidFill>
                <a:srgbClr val="000000"/>
              </a:solidFill>
            </a:endParaRPr>
          </a:p>
          <a:p>
            <a:pPr marL="457200" lvl="0" indent="-342900" rtl="0">
              <a:spcBef>
                <a:spcPts val="0"/>
              </a:spcBef>
              <a:spcAft>
                <a:spcPts val="0"/>
              </a:spcAft>
              <a:buClr>
                <a:srgbClr val="000000"/>
              </a:buClr>
              <a:buSzPts val="1800"/>
              <a:buChar char="●"/>
            </a:pPr>
            <a:r>
              <a:rPr lang="en">
                <a:solidFill>
                  <a:srgbClr val="000000"/>
                </a:solidFill>
              </a:rPr>
              <a:t>One’s mindset has many implications </a:t>
            </a:r>
            <a:r>
              <a:rPr lang="en" sz="1200">
                <a:solidFill>
                  <a:srgbClr val="000000"/>
                </a:solidFill>
              </a:rPr>
              <a:t>(see Dai &amp; Cromly, 2014)</a:t>
            </a:r>
            <a:endParaRPr>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Motivation </a:t>
            </a:r>
            <a:r>
              <a:rPr lang="en" sz="1200">
                <a:solidFill>
                  <a:srgbClr val="000000"/>
                </a:solidFill>
              </a:rPr>
              <a:t>(see Dweck, 2015)</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Anxiety </a:t>
            </a:r>
            <a:r>
              <a:rPr lang="en" sz="1200">
                <a:solidFill>
                  <a:srgbClr val="000000"/>
                </a:solidFill>
              </a:rPr>
              <a:t>(King, McInerney, &amp; Watkins, 2012; Smith &amp; Capuzi, 2017)</a:t>
            </a:r>
            <a:endParaRPr sz="12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Performance </a:t>
            </a:r>
            <a:r>
              <a:rPr lang="en" sz="1200">
                <a:solidFill>
                  <a:schemeClr val="dk1"/>
                </a:solidFill>
              </a:rPr>
              <a:t>(Blackwell, Trzesniewski, &amp; Dweck, 2007; Boaler, 2013; </a:t>
            </a:r>
            <a:endParaRPr sz="1200">
              <a:solidFill>
                <a:schemeClr val="dk1"/>
              </a:solidFill>
            </a:endParaRPr>
          </a:p>
          <a:p>
            <a:pPr marL="914400" lvl="0" indent="457200" rtl="0">
              <a:spcBef>
                <a:spcPts val="0"/>
              </a:spcBef>
              <a:spcAft>
                <a:spcPts val="0"/>
              </a:spcAft>
              <a:buNone/>
            </a:pPr>
            <a:r>
              <a:rPr lang="en" sz="1200">
                <a:solidFill>
                  <a:schemeClr val="dk1"/>
                </a:solidFill>
              </a:rPr>
              <a:t>Paunesku et al., 2015)</a:t>
            </a:r>
            <a:endParaRPr sz="1800">
              <a:solidFill>
                <a:srgbClr val="000000"/>
              </a:solidFill>
            </a:endParaRPr>
          </a:p>
          <a:p>
            <a:pPr marL="914400" lvl="1" indent="-342900" rtl="0">
              <a:spcBef>
                <a:spcPts val="0"/>
              </a:spcBef>
              <a:spcAft>
                <a:spcPts val="0"/>
              </a:spcAft>
              <a:buClr>
                <a:srgbClr val="000000"/>
              </a:buClr>
              <a:buSzPts val="1800"/>
              <a:buChar char="○"/>
            </a:pPr>
            <a:r>
              <a:rPr lang="en" sz="1800">
                <a:solidFill>
                  <a:srgbClr val="000000"/>
                </a:solidFill>
              </a:rPr>
              <a:t>Brain activity and development </a:t>
            </a:r>
            <a:r>
              <a:rPr lang="en" sz="1200">
                <a:solidFill>
                  <a:srgbClr val="000000"/>
                </a:solidFill>
              </a:rPr>
              <a:t>(Moser, Schroder, Heeter, </a:t>
            </a:r>
            <a:endParaRPr sz="1200">
              <a:solidFill>
                <a:srgbClr val="000000"/>
              </a:solidFill>
            </a:endParaRPr>
          </a:p>
          <a:p>
            <a:pPr marL="457200" lvl="0" indent="457200" rtl="0">
              <a:spcBef>
                <a:spcPts val="0"/>
              </a:spcBef>
              <a:spcAft>
                <a:spcPts val="0"/>
              </a:spcAft>
              <a:buNone/>
            </a:pPr>
            <a:r>
              <a:rPr lang="en" sz="1200">
                <a:solidFill>
                  <a:srgbClr val="000000"/>
                </a:solidFill>
              </a:rPr>
              <a:t>Moran, &amp; Lee, 2011)</a:t>
            </a:r>
            <a:endParaRPr sz="1200">
              <a:solidFill>
                <a:srgbClr val="000000"/>
              </a:solidFill>
            </a:endParaRPr>
          </a:p>
          <a:p>
            <a:pPr marL="0" lvl="0" indent="0" rtl="0">
              <a:spcBef>
                <a:spcPts val="0"/>
              </a:spcBef>
              <a:spcAft>
                <a:spcPts val="0"/>
              </a:spcAft>
              <a:buNone/>
            </a:pPr>
            <a:endParaRPr sz="1800">
              <a:solidFill>
                <a:srgbClr val="000000"/>
              </a:solidFill>
            </a:endParaRPr>
          </a:p>
          <a:p>
            <a:pPr marL="0" lvl="0" indent="0" rtl="0">
              <a:spcBef>
                <a:spcPts val="0"/>
              </a:spcBef>
              <a:spcAft>
                <a:spcPts val="0"/>
              </a:spcAft>
              <a:buClr>
                <a:schemeClr val="dk1"/>
              </a:buClr>
              <a:buSzPts val="1100"/>
              <a:buFont typeface="Arial"/>
              <a:buNone/>
            </a:pPr>
            <a:endParaRPr i="1"/>
          </a:p>
          <a:p>
            <a:pPr marL="0" lvl="0" indent="0" rtl="0">
              <a:spcBef>
                <a:spcPts val="0"/>
              </a:spcBef>
              <a:spcAft>
                <a:spcPts val="1600"/>
              </a:spcAft>
              <a:buNone/>
            </a:pPr>
            <a:endParaRPr/>
          </a:p>
        </p:txBody>
      </p:sp>
      <p:pic>
        <p:nvPicPr>
          <p:cNvPr id="130" name="Shape 130"/>
          <p:cNvPicPr preferRelativeResize="0"/>
          <p:nvPr/>
        </p:nvPicPr>
        <p:blipFill>
          <a:blip r:embed="rId3">
            <a:alphaModFix/>
          </a:blip>
          <a:stretch>
            <a:fillRect/>
          </a:stretch>
        </p:blipFill>
        <p:spPr>
          <a:xfrm>
            <a:off x="6469050" y="3831518"/>
            <a:ext cx="2686050" cy="2781300"/>
          </a:xfrm>
          <a:prstGeom prst="rect">
            <a:avLst/>
          </a:prstGeom>
          <a:noFill/>
          <a:ln>
            <a:noFill/>
          </a:ln>
        </p:spPr>
      </p:pic>
    </p:spTree>
    <p:extLst>
      <p:ext uri="{BB962C8B-B14F-4D97-AF65-F5344CB8AC3E}">
        <p14:creationId xmlns:p14="http://schemas.microsoft.com/office/powerpoint/2010/main" val="6425357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2885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Statistics Anxiety</a:t>
            </a:r>
            <a:endParaRPr/>
          </a:p>
        </p:txBody>
      </p:sp>
      <p:sp>
        <p:nvSpPr>
          <p:cNvPr id="136" name="Shape 136"/>
          <p:cNvSpPr txBox="1">
            <a:spLocks noGrp="1"/>
          </p:cNvSpPr>
          <p:nvPr>
            <p:ph type="body" idx="1"/>
          </p:nvPr>
        </p:nvSpPr>
        <p:spPr>
          <a:xfrm>
            <a:off x="311700" y="1166267"/>
            <a:ext cx="8520600" cy="5402000"/>
          </a:xfrm>
          <a:prstGeom prst="rect">
            <a:avLst/>
          </a:prstGeom>
        </p:spPr>
        <p:txBody>
          <a:bodyPr spcFirstLastPara="1" wrap="square" lIns="91425" tIns="91425" rIns="91425" bIns="91425" anchor="t" anchorCtr="0">
            <a:noAutofit/>
          </a:bodyPr>
          <a:lstStyle/>
          <a:p>
            <a:pPr marL="457200" lvl="0" indent="-342900" rtl="0">
              <a:spcBef>
                <a:spcPts val="1000"/>
              </a:spcBef>
              <a:spcAft>
                <a:spcPts val="0"/>
              </a:spcAft>
              <a:buClr>
                <a:schemeClr val="dk1"/>
              </a:buClr>
              <a:buSzPts val="1800"/>
              <a:buChar char="●"/>
            </a:pPr>
            <a:r>
              <a:rPr lang="en">
                <a:solidFill>
                  <a:schemeClr val="dk1"/>
                </a:solidFill>
              </a:rPr>
              <a:t>Statistics anxiety is predicted by math anxiety, but</a:t>
            </a:r>
            <a:r>
              <a:rPr lang="en" b="1">
                <a:solidFill>
                  <a:schemeClr val="dk1"/>
                </a:solidFill>
              </a:rPr>
              <a:t> is a distinct construct</a:t>
            </a:r>
            <a:endParaRPr b="1">
              <a:solidFill>
                <a:schemeClr val="dk1"/>
              </a:solidFill>
            </a:endParaRPr>
          </a:p>
          <a:p>
            <a:pPr marL="457200" lvl="0" indent="-342900" rtl="0">
              <a:spcBef>
                <a:spcPts val="1000"/>
              </a:spcBef>
              <a:spcAft>
                <a:spcPts val="0"/>
              </a:spcAft>
              <a:buClr>
                <a:schemeClr val="dk1"/>
              </a:buClr>
              <a:buSzPts val="1800"/>
              <a:buChar char="●"/>
            </a:pPr>
            <a:r>
              <a:rPr lang="en" b="1">
                <a:solidFill>
                  <a:schemeClr val="dk1"/>
                </a:solidFill>
              </a:rPr>
              <a:t>Statistics anxiety is one of the strongest predictors of statistics performance </a:t>
            </a:r>
            <a:r>
              <a:rPr lang="en">
                <a:solidFill>
                  <a:schemeClr val="dk1"/>
                </a:solidFill>
              </a:rPr>
              <a:t>(Fitzgerald, et al., 1996; Macher et al., 2013), and has a reciprocal relationship with self-efficacy (Onwuegbuzie, 2003). </a:t>
            </a:r>
            <a:endParaRPr>
              <a:solidFill>
                <a:schemeClr val="dk1"/>
              </a:solidFill>
            </a:endParaRPr>
          </a:p>
          <a:p>
            <a:pPr marL="914400" lvl="1" indent="-317500" rtl="0">
              <a:spcBef>
                <a:spcPts val="1000"/>
              </a:spcBef>
              <a:spcAft>
                <a:spcPts val="0"/>
              </a:spcAft>
              <a:buClr>
                <a:schemeClr val="dk1"/>
              </a:buClr>
              <a:buSzPts val="1400"/>
              <a:buChar char="○"/>
            </a:pPr>
            <a:r>
              <a:rPr lang="en" sz="1600">
                <a:solidFill>
                  <a:schemeClr val="dk1"/>
                </a:solidFill>
              </a:rPr>
              <a:t>Lower anxiety is related to spending more time on assignments </a:t>
            </a:r>
            <a:r>
              <a:rPr lang="en">
                <a:solidFill>
                  <a:schemeClr val="dk1"/>
                </a:solidFill>
              </a:rPr>
              <a:t>(Macher et al., 2013)</a:t>
            </a:r>
            <a:r>
              <a:rPr lang="en" sz="1600">
                <a:solidFill>
                  <a:schemeClr val="dk1"/>
                </a:solidFill>
              </a:rPr>
              <a:t>, less procrastination </a:t>
            </a:r>
            <a:r>
              <a:rPr lang="en">
                <a:solidFill>
                  <a:schemeClr val="dk1"/>
                </a:solidFill>
              </a:rPr>
              <a:t>(Rodarte &amp; Sherry, 2008)</a:t>
            </a:r>
            <a:r>
              <a:rPr lang="en" sz="1600">
                <a:solidFill>
                  <a:schemeClr val="dk1"/>
                </a:solidFill>
              </a:rPr>
              <a:t> and other behaviors such as better organization, and time and study environment management </a:t>
            </a:r>
            <a:r>
              <a:rPr lang="en">
                <a:solidFill>
                  <a:schemeClr val="dk1"/>
                </a:solidFill>
              </a:rPr>
              <a:t>(Kesici, et al. 2011)</a:t>
            </a:r>
            <a:r>
              <a:rPr lang="en" sz="1600">
                <a:solidFill>
                  <a:schemeClr val="dk1"/>
                </a:solidFill>
              </a:rPr>
              <a:t>.</a:t>
            </a:r>
            <a:endParaRPr sz="1600">
              <a:solidFill>
                <a:schemeClr val="dk1"/>
              </a:solidFill>
            </a:endParaRPr>
          </a:p>
          <a:p>
            <a:pPr marL="457200" lvl="0" indent="-342900" rtl="0">
              <a:spcBef>
                <a:spcPts val="1000"/>
              </a:spcBef>
              <a:spcAft>
                <a:spcPts val="0"/>
              </a:spcAft>
              <a:buClr>
                <a:schemeClr val="dk1"/>
              </a:buClr>
              <a:buSzPts val="1800"/>
              <a:buChar char="●"/>
            </a:pPr>
            <a:r>
              <a:rPr lang="en">
                <a:solidFill>
                  <a:schemeClr val="dk1"/>
                </a:solidFill>
              </a:rPr>
              <a:t>Students’ </a:t>
            </a:r>
            <a:r>
              <a:rPr lang="en" b="1">
                <a:solidFill>
                  <a:schemeClr val="dk1"/>
                </a:solidFill>
              </a:rPr>
              <a:t>mindsets are related to statistics anxiety</a:t>
            </a:r>
            <a:r>
              <a:rPr lang="en">
                <a:solidFill>
                  <a:schemeClr val="dk1"/>
                </a:solidFill>
              </a:rPr>
              <a:t> (</a:t>
            </a:r>
            <a:r>
              <a:rPr lang="en" i="1">
                <a:solidFill>
                  <a:schemeClr val="dk1"/>
                </a:solidFill>
              </a:rPr>
              <a:t>r</a:t>
            </a:r>
            <a:r>
              <a:rPr lang="en">
                <a:solidFill>
                  <a:schemeClr val="dk1"/>
                </a:solidFill>
              </a:rPr>
              <a:t>=.36; Smith &amp; Capuzzi, 2017) </a:t>
            </a:r>
            <a:r>
              <a:rPr lang="en" b="1">
                <a:solidFill>
                  <a:schemeClr val="dk1"/>
                </a:solidFill>
              </a:rPr>
              <a:t>and performance</a:t>
            </a:r>
            <a:r>
              <a:rPr lang="en">
                <a:solidFill>
                  <a:schemeClr val="dk1"/>
                </a:solidFill>
              </a:rPr>
              <a:t> in a statistics course (</a:t>
            </a:r>
            <a:r>
              <a:rPr lang="en" i="1">
                <a:solidFill>
                  <a:schemeClr val="dk1"/>
                </a:solidFill>
              </a:rPr>
              <a:t>r</a:t>
            </a:r>
            <a:r>
              <a:rPr lang="en">
                <a:solidFill>
                  <a:schemeClr val="dk1"/>
                </a:solidFill>
              </a:rPr>
              <a:t>=-.36; Smith &amp; Capuzzi, 2017). </a:t>
            </a:r>
            <a:endParaRPr>
              <a:solidFill>
                <a:schemeClr val="dk1"/>
              </a:solidFill>
            </a:endParaRPr>
          </a:p>
          <a:p>
            <a:pPr marL="0" lvl="0" indent="0">
              <a:spcBef>
                <a:spcPts val="1000"/>
              </a:spcBef>
              <a:spcAft>
                <a:spcPts val="1600"/>
              </a:spcAft>
              <a:buNone/>
            </a:pPr>
            <a:endParaRPr/>
          </a:p>
        </p:txBody>
      </p:sp>
    </p:spTree>
    <p:extLst>
      <p:ext uri="{BB962C8B-B14F-4D97-AF65-F5344CB8AC3E}">
        <p14:creationId xmlns:p14="http://schemas.microsoft.com/office/powerpoint/2010/main" val="797231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186967"/>
            <a:ext cx="8520600" cy="76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All the rest....</a:t>
            </a:r>
            <a:endParaRPr/>
          </a:p>
        </p:txBody>
      </p:sp>
      <p:sp>
        <p:nvSpPr>
          <p:cNvPr id="142" name="Shape 142"/>
          <p:cNvSpPr txBox="1">
            <a:spLocks noGrp="1"/>
          </p:cNvSpPr>
          <p:nvPr>
            <p:ph type="body" idx="1"/>
          </p:nvPr>
        </p:nvSpPr>
        <p:spPr>
          <a:xfrm>
            <a:off x="311700" y="927033"/>
            <a:ext cx="8520600" cy="550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dk1"/>
                </a:solidFill>
              </a:rPr>
              <a:t>Statistics “attitudes”</a:t>
            </a:r>
            <a:r>
              <a:rPr lang="en">
                <a:solidFill>
                  <a:schemeClr val="dk1"/>
                </a:solidFill>
              </a:rPr>
              <a:t> (Shau, 2003)</a:t>
            </a:r>
            <a:endParaRPr/>
          </a:p>
          <a:p>
            <a:pPr marL="457200" lvl="0" indent="-342900" rtl="0">
              <a:spcBef>
                <a:spcPts val="1600"/>
              </a:spcBef>
              <a:spcAft>
                <a:spcPts val="0"/>
              </a:spcAft>
              <a:buClr>
                <a:schemeClr val="dk1"/>
              </a:buClr>
              <a:buSzPts val="1800"/>
              <a:buChar char="●"/>
            </a:pPr>
            <a:r>
              <a:rPr lang="en">
                <a:solidFill>
                  <a:srgbClr val="000000"/>
                </a:solidFill>
              </a:rPr>
              <a:t>Developed from expectancy-value (EV) theory eccles refs</a:t>
            </a:r>
            <a:endParaRPr>
              <a:solidFill>
                <a:srgbClr val="000000"/>
              </a:solidFill>
            </a:endParaRPr>
          </a:p>
          <a:p>
            <a:pPr marL="457200" lvl="0" indent="-342900" rtl="0">
              <a:spcBef>
                <a:spcPts val="0"/>
              </a:spcBef>
              <a:spcAft>
                <a:spcPts val="0"/>
              </a:spcAft>
              <a:buClr>
                <a:schemeClr val="dk1"/>
              </a:buClr>
              <a:buSzPts val="1800"/>
              <a:buChar char="●"/>
            </a:pPr>
            <a:r>
              <a:rPr lang="en">
                <a:solidFill>
                  <a:srgbClr val="000000"/>
                </a:solidFill>
              </a:rPr>
              <a:t>In statistics education research, EV theory has been refocused as the </a:t>
            </a:r>
            <a:r>
              <a:rPr lang="en" b="1">
                <a:solidFill>
                  <a:srgbClr val="000000"/>
                </a:solidFill>
              </a:rPr>
              <a:t>SATS-M </a:t>
            </a:r>
            <a:r>
              <a:rPr lang="en">
                <a:solidFill>
                  <a:srgbClr val="000000"/>
                </a:solidFill>
              </a:rPr>
              <a:t>and includes:</a:t>
            </a:r>
            <a:endParaRPr>
              <a:solidFill>
                <a:srgbClr val="000000"/>
              </a:solidFill>
            </a:endParaRPr>
          </a:p>
          <a:p>
            <a:pPr marL="914400" lvl="1" indent="-342900" rtl="0">
              <a:spcBef>
                <a:spcPts val="0"/>
              </a:spcBef>
              <a:spcAft>
                <a:spcPts val="0"/>
              </a:spcAft>
              <a:buClr>
                <a:schemeClr val="dk1"/>
              </a:buClr>
              <a:buSzPts val="1800"/>
              <a:buChar char="○"/>
            </a:pPr>
            <a:r>
              <a:rPr lang="en" sz="1800">
                <a:solidFill>
                  <a:schemeClr val="dk1"/>
                </a:solidFill>
              </a:rPr>
              <a:t>Student </a:t>
            </a:r>
            <a:r>
              <a:rPr lang="en" sz="1800" b="1">
                <a:solidFill>
                  <a:schemeClr val="dk1"/>
                </a:solidFill>
              </a:rPr>
              <a:t>interest</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Value</a:t>
            </a:r>
            <a:r>
              <a:rPr lang="en" sz="1800">
                <a:solidFill>
                  <a:schemeClr val="dk1"/>
                </a:solidFill>
              </a:rPr>
              <a:t> in future profession</a:t>
            </a:r>
            <a:endParaRPr sz="1800">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Affect</a:t>
            </a:r>
            <a:r>
              <a:rPr lang="en" sz="1800">
                <a:solidFill>
                  <a:schemeClr val="dk1"/>
                </a:solidFill>
              </a:rPr>
              <a:t> while learning</a:t>
            </a:r>
            <a:endParaRPr sz="1800">
              <a:solidFill>
                <a:schemeClr val="dk1"/>
              </a:solidFill>
            </a:endParaRPr>
          </a:p>
          <a:p>
            <a:pPr marL="914400" lvl="1" indent="-342900" rtl="0">
              <a:spcBef>
                <a:spcPts val="0"/>
              </a:spcBef>
              <a:spcAft>
                <a:spcPts val="0"/>
              </a:spcAft>
              <a:buClr>
                <a:schemeClr val="dk1"/>
              </a:buClr>
              <a:buSzPts val="1800"/>
              <a:buChar char="○"/>
            </a:pPr>
            <a:r>
              <a:rPr lang="en" sz="1800">
                <a:solidFill>
                  <a:schemeClr val="dk1"/>
                </a:solidFill>
              </a:rPr>
              <a:t>Perceived </a:t>
            </a:r>
            <a:r>
              <a:rPr lang="en" sz="1800" b="1">
                <a:solidFill>
                  <a:schemeClr val="dk1"/>
                </a:solidFill>
              </a:rPr>
              <a:t>cognitive competence</a:t>
            </a:r>
            <a:r>
              <a:rPr lang="en" sz="1800">
                <a:solidFill>
                  <a:schemeClr val="dk1"/>
                </a:solidFill>
              </a:rPr>
              <a:t> &amp; </a:t>
            </a:r>
            <a:r>
              <a:rPr lang="en" sz="1800" b="1">
                <a:solidFill>
                  <a:schemeClr val="dk1"/>
                </a:solidFill>
              </a:rPr>
              <a:t>difficulty</a:t>
            </a:r>
            <a:endParaRPr sz="1800" b="1">
              <a:solidFill>
                <a:schemeClr val="dk1"/>
              </a:solidFill>
            </a:endParaRPr>
          </a:p>
          <a:p>
            <a:pPr marL="914400" lvl="1" indent="-342900" rtl="0">
              <a:spcBef>
                <a:spcPts val="0"/>
              </a:spcBef>
              <a:spcAft>
                <a:spcPts val="0"/>
              </a:spcAft>
              <a:buClr>
                <a:schemeClr val="dk1"/>
              </a:buClr>
              <a:buSzPts val="1800"/>
              <a:buChar char="○"/>
            </a:pPr>
            <a:r>
              <a:rPr lang="en" sz="1800" b="1">
                <a:solidFill>
                  <a:schemeClr val="dk1"/>
                </a:solidFill>
              </a:rPr>
              <a:t>Effort</a:t>
            </a:r>
            <a:endParaRPr sz="1800" b="1">
              <a:solidFill>
                <a:schemeClr val="dk1"/>
              </a:solidFill>
            </a:endParaRPr>
          </a:p>
          <a:p>
            <a:pPr marL="457200" lvl="0" indent="-342900" rtl="0">
              <a:spcBef>
                <a:spcPts val="0"/>
              </a:spcBef>
              <a:spcAft>
                <a:spcPts val="0"/>
              </a:spcAft>
              <a:buClr>
                <a:schemeClr val="dk1"/>
              </a:buClr>
              <a:buSzPts val="1800"/>
              <a:buChar char="●"/>
            </a:pPr>
            <a:r>
              <a:rPr lang="en" b="1">
                <a:solidFill>
                  <a:schemeClr val="dk1"/>
                </a:solidFill>
              </a:rPr>
              <a:t>Relationships between these attitudes and statistics outcomes have been shown in several studies</a:t>
            </a:r>
            <a:r>
              <a:rPr lang="en">
                <a:solidFill>
                  <a:schemeClr val="dk1"/>
                </a:solidFill>
              </a:rPr>
              <a:t> (REF)</a:t>
            </a:r>
            <a:endParaRPr sz="1800">
              <a:solidFill>
                <a:schemeClr val="dk1"/>
              </a:solidFill>
            </a:endParaRPr>
          </a:p>
        </p:txBody>
      </p:sp>
    </p:spTree>
    <p:extLst>
      <p:ext uri="{BB962C8B-B14F-4D97-AF65-F5344CB8AC3E}">
        <p14:creationId xmlns:p14="http://schemas.microsoft.com/office/powerpoint/2010/main" val="42243263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9053</TotalTime>
  <Words>7865</Words>
  <Application>Microsoft Office PowerPoint</Application>
  <PresentationFormat>On-screen Show (4:3)</PresentationFormat>
  <Paragraphs>965</Paragraphs>
  <Slides>106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Arial</vt:lpstr>
      <vt:lpstr>Calibri</vt:lpstr>
      <vt:lpstr>Calibri Light</vt:lpstr>
      <vt:lpstr>Cambria Math</vt:lpstr>
      <vt:lpstr>Consolas</vt:lpstr>
      <vt:lpstr>Mangal</vt:lpstr>
      <vt:lpstr>Segoe UI Symbol</vt:lpstr>
      <vt:lpstr>Office Theme</vt:lpstr>
      <vt:lpstr>Teaching the New Statistics</vt:lpstr>
      <vt:lpstr>Workshop Goals</vt:lpstr>
      <vt:lpstr>About us</vt:lpstr>
      <vt:lpstr>What is the New Statistics?</vt:lpstr>
      <vt:lpstr>The New Statistics: 4 Guiding Principles</vt:lpstr>
      <vt:lpstr>What is the New Statistics?</vt:lpstr>
      <vt:lpstr>  New Statistic fits with Good Pedagogy!   </vt:lpstr>
      <vt:lpstr>GAISE Report</vt:lpstr>
      <vt:lpstr>How Does Teaching the New Statistics meet GAISE?</vt:lpstr>
      <vt:lpstr>The Plan</vt:lpstr>
      <vt:lpstr>The difference between two means</vt:lpstr>
      <vt:lpstr>Does Caffeine Affect Memory?</vt:lpstr>
      <vt:lpstr>Does Caffeine Affect Memory?</vt:lpstr>
      <vt:lpstr>The difference between two means</vt:lpstr>
      <vt:lpstr>The difference between two means</vt:lpstr>
      <vt:lpstr>The difference between two means</vt:lpstr>
      <vt:lpstr>Jamovi with EstimationStats Module</vt:lpstr>
      <vt:lpstr>PowerPoint Presentation</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PowerPoint Presentation</vt:lpstr>
      <vt:lpstr>The difference between two means</vt:lpstr>
      <vt:lpstr>PowerPoint Presentation</vt:lpstr>
      <vt:lpstr>PowerPoint Presentation</vt:lpstr>
      <vt:lpstr>The difference between two means</vt:lpstr>
      <vt:lpstr>PowerPoint Presentation</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difference between two means</vt:lpstr>
      <vt:lpstr>The Plan</vt:lpstr>
      <vt:lpstr>The difference between two proportions</vt:lpstr>
      <vt:lpstr>Does Power Produce Egocentric Behavior?</vt:lpstr>
      <vt:lpstr>How Much Does Power Foster Egocentric Behavior?</vt:lpstr>
      <vt:lpstr>The difference between two proportions</vt:lpstr>
      <vt:lpstr>How Much Does Power Foster Egocentric Behavior?</vt:lpstr>
      <vt:lpstr>PowerPoint Presentation</vt:lpstr>
      <vt:lpstr>PowerPoint Presentation</vt:lpstr>
      <vt:lpstr>How Much Does Power Foster Egocentric Behavior?</vt:lpstr>
      <vt:lpstr>How Much Does Power Foster Egocentric Behavior?</vt:lpstr>
      <vt:lpstr>Does Power Produce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How Much Does Power Foster Egocentric Behavior?</vt:lpstr>
      <vt:lpstr>The difference between two proportions</vt:lpstr>
      <vt:lpstr>The Plan</vt:lpstr>
      <vt:lpstr>2x2 Factorial Design</vt:lpstr>
      <vt:lpstr>Does Environment Interact with Study Technique to Determine Learning?</vt:lpstr>
      <vt:lpstr>Does Environment Interact with Study Technique to Determine Learning?</vt:lpstr>
      <vt:lpstr>PowerPoint Presentation</vt:lpstr>
      <vt:lpstr>PowerPoint Presentation</vt:lpstr>
      <vt:lpstr>PowerPoint Presentation</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Does Environment Interact with Study Technique to Determine Learning?</vt:lpstr>
      <vt:lpstr>Factorial Design with Estimation</vt:lpstr>
      <vt:lpstr>Summary</vt:lpstr>
      <vt:lpstr>Pedagogical Conversations</vt:lpstr>
      <vt:lpstr>Statistics Ecosystem</vt:lpstr>
      <vt:lpstr>Making room in the syllabus: Make if fit?</vt:lpstr>
      <vt:lpstr>Transitional Strategies for the Classroom</vt:lpstr>
      <vt:lpstr>Transitional Strategies for the Classroom</vt:lpstr>
      <vt:lpstr>Assessment</vt:lpstr>
      <vt:lpstr>Assessment</vt:lpstr>
      <vt:lpstr>Assessment: Old vs. New</vt:lpstr>
      <vt:lpstr>Assessment: Old vs. New</vt:lpstr>
      <vt:lpstr>PowerPoint Presentation</vt:lpstr>
      <vt:lpstr>Example of Portfolio Outcomes</vt:lpstr>
      <vt:lpstr>PowerPoint Presentation</vt:lpstr>
      <vt:lpstr>New</vt:lpstr>
      <vt:lpstr>PowerPoint Presentation</vt:lpstr>
      <vt:lpstr>What software to use?</vt:lpstr>
      <vt:lpstr>Beneficial Side Effects</vt:lpstr>
      <vt:lpstr>Cycle of Statistics Apprehensions</vt:lpstr>
      <vt:lpstr>What is Mindset?</vt:lpstr>
      <vt:lpstr>Statistics Anxiety</vt:lpstr>
      <vt:lpstr>All the rest....</vt:lpstr>
      <vt:lpstr>How Can The New Statistics Break this Cycle?</vt:lpstr>
      <vt:lpstr>PowerPoint Presentation</vt:lpstr>
      <vt:lpstr>PowerPoint Presentation</vt:lpstr>
      <vt:lpstr>The New Statistics Can Help Break the Cycle:</vt:lpstr>
      <vt:lpstr>PowerPoint Presentation</vt:lpstr>
      <vt:lpstr>Resources from Today’s Workshop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the New Statistics</dc:title>
  <dc:creator>Calin-Jageman, Robert</dc:creator>
  <cp:lastModifiedBy>Robert Calin-Jageman</cp:lastModifiedBy>
  <cp:revision>478</cp:revision>
  <dcterms:created xsi:type="dcterms:W3CDTF">2018-05-05T19:07:48Z</dcterms:created>
  <dcterms:modified xsi:type="dcterms:W3CDTF">2018-05-25T14:56:22Z</dcterms:modified>
</cp:coreProperties>
</file>